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 ContentType="image/tiff"/>
  <Default Extension="avi" ContentType="video/x-msvideo"/>
  <Default Extension="gif" ContentType="image/gif"/>
  <Default Extension="m4v" ContentType="video/mp4"/>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61" r:id="rId3"/>
    <p:sldId id="292" r:id="rId4"/>
    <p:sldId id="349" r:id="rId5"/>
    <p:sldId id="269" r:id="rId6"/>
    <p:sldId id="303" r:id="rId7"/>
    <p:sldId id="291" r:id="rId8"/>
    <p:sldId id="308" r:id="rId9"/>
    <p:sldId id="301" r:id="rId10"/>
    <p:sldId id="312" r:id="rId11"/>
    <p:sldId id="342" r:id="rId12"/>
    <p:sldId id="340" r:id="rId13"/>
    <p:sldId id="302" r:id="rId14"/>
    <p:sldId id="311" r:id="rId15"/>
    <p:sldId id="310" r:id="rId16"/>
    <p:sldId id="293" r:id="rId17"/>
    <p:sldId id="317" r:id="rId18"/>
    <p:sldId id="318" r:id="rId19"/>
    <p:sldId id="319" r:id="rId20"/>
    <p:sldId id="320" r:id="rId21"/>
    <p:sldId id="322" r:id="rId22"/>
    <p:sldId id="306" r:id="rId23"/>
    <p:sldId id="260" r:id="rId24"/>
    <p:sldId id="347" r:id="rId2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ehudaBock" initials="Y" lastIdx="2" clrIdx="0"/>
  <p:cmAuthor id="1" name="Yehuda Bock" initials="YB" lastIdx="0" clrIdx="1">
    <p:extLst>
      <p:ext uri="{19B8F6BF-5375-455C-9EA6-DF929625EA0E}">
        <p15:presenceInfo xmlns:p15="http://schemas.microsoft.com/office/powerpoint/2012/main" userId="bf98429dcab3ed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4835" autoAdjust="0"/>
    <p:restoredTop sz="95405" autoAdjust="0"/>
  </p:normalViewPr>
  <p:slideViewPr>
    <p:cSldViewPr>
      <p:cViewPr varScale="1">
        <p:scale>
          <a:sx n="89" d="100"/>
          <a:sy n="89" d="100"/>
        </p:scale>
        <p:origin x="1771" y="77"/>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6091"/>
    </p:cViewPr>
  </p:sorterViewPr>
  <p:notesViewPr>
    <p:cSldViewPr>
      <p:cViewPr>
        <p:scale>
          <a:sx n="100" d="100"/>
          <a:sy n="100" d="100"/>
        </p:scale>
        <p:origin x="2323" y="-3394"/>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EFB49210-55F0-44E6-81A1-13372AED3F50}" type="datetimeFigureOut">
              <a:rPr lang="en-US" smtClean="0"/>
              <a:pPr/>
              <a:t>12/5/2013</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1A828551-72C4-45B8-B43F-2CC164974572}" type="slidenum">
              <a:rPr lang="en-US" smtClean="0"/>
              <a:pPr/>
              <a:t>‹#›</a:t>
            </a:fld>
            <a:endParaRPr lang="en-US" dirty="0"/>
          </a:p>
        </p:txBody>
      </p:sp>
    </p:spTree>
    <p:extLst>
      <p:ext uri="{BB962C8B-B14F-4D97-AF65-F5344CB8AC3E}">
        <p14:creationId xmlns:p14="http://schemas.microsoft.com/office/powerpoint/2010/main" val="342729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Scientists at Scripps Institution of Oceanography at UC San Diego and NASA’s Jet Propulsion Laboratory have enhanced GPS technology to develop new systems that warn of threats from natural hazards such as earthquakes, tsunamis, and extreme weather events. Real-time information from geodetic/GPS stations upgraded with small, inexpensive seismic and meteorological sensors is made available to emergency personnel, decision makers, and first responders. The system was used in July by NOAA National Weather Service forecasters in San Diego and Oxnard to track a monsoon event and issue accurate flood warnings. The technology is now being integrated into other real-world test cases, including monitoring of critical infrastructure such as hospitals and bridges. </a:t>
            </a:r>
            <a:endParaRPr lang="en-US" sz="2100" dirty="0"/>
          </a:p>
        </p:txBody>
      </p:sp>
      <p:sp>
        <p:nvSpPr>
          <p:cNvPr id="4" name="Slide Number Placeholder 3"/>
          <p:cNvSpPr>
            <a:spLocks noGrp="1"/>
          </p:cNvSpPr>
          <p:nvPr>
            <p:ph type="sldNum" sz="quarter" idx="10"/>
          </p:nvPr>
        </p:nvSpPr>
        <p:spPr/>
        <p:txBody>
          <a:bodyPr/>
          <a:lstStyle/>
          <a:p>
            <a:fld id="{1A828551-72C4-45B8-B43F-2CC164974572}" type="slidenum">
              <a:rPr lang="en-US" smtClean="0"/>
              <a:pPr/>
              <a:t>1</a:t>
            </a:fld>
            <a:endParaRPr lang="en-US" dirty="0"/>
          </a:p>
        </p:txBody>
      </p:sp>
    </p:spTree>
    <p:extLst>
      <p:ext uri="{BB962C8B-B14F-4D97-AF65-F5344CB8AC3E}">
        <p14:creationId xmlns:p14="http://schemas.microsoft.com/office/powerpoint/2010/main" val="203261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1A828551-72C4-45B8-B43F-2CC164974572}" type="slidenum">
              <a:rPr lang="en-US" smtClean="0"/>
              <a:pPr/>
              <a:t>2</a:t>
            </a:fld>
            <a:endParaRPr lang="en-US" dirty="0"/>
          </a:p>
        </p:txBody>
      </p:sp>
    </p:spTree>
    <p:extLst>
      <p:ext uri="{BB962C8B-B14F-4D97-AF65-F5344CB8AC3E}">
        <p14:creationId xmlns:p14="http://schemas.microsoft.com/office/powerpoint/2010/main" val="101821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1A828551-72C4-45B8-B43F-2CC164974572}" type="slidenum">
              <a:rPr lang="en-US" smtClean="0"/>
              <a:pPr/>
              <a:t>3</a:t>
            </a:fld>
            <a:endParaRPr lang="en-US" dirty="0"/>
          </a:p>
        </p:txBody>
      </p:sp>
    </p:spTree>
    <p:extLst>
      <p:ext uri="{BB962C8B-B14F-4D97-AF65-F5344CB8AC3E}">
        <p14:creationId xmlns:p14="http://schemas.microsoft.com/office/powerpoint/2010/main" val="1775754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76338" y="695325"/>
            <a:ext cx="4751387" cy="3562350"/>
          </a:xfrm>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011" name="Rectangle 3"/>
          <p:cNvSpPr>
            <a:spLocks noGrp="1" noChangeArrowheads="1"/>
          </p:cNvSpPr>
          <p:nvPr>
            <p:ph type="body" idx="1"/>
          </p:nvPr>
        </p:nvSpPr>
        <p:spPr>
          <a:xfrm>
            <a:off x="944722" y="4459850"/>
            <a:ext cx="5208155" cy="3663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smtClean="0">
                <a:latin typeface="+mn-lt"/>
                <a:ea typeface="ＭＳ Ｐゴシック" pitchFamily="34" charset="-128"/>
              </a:rPr>
              <a:t>At SIO, we’ve developed the technology for mitigating the effects of natural hazards. Some events we’ve worked on are the devastating  20,11 Honshu earthquake and tsunami in Japan and the Stromboli</a:t>
            </a:r>
            <a:r>
              <a:rPr lang="en-US" sz="1800" baseline="0" dirty="0" smtClean="0">
                <a:latin typeface="+mn-lt"/>
                <a:ea typeface="ＭＳ Ｐゴシック" pitchFamily="34" charset="-128"/>
              </a:rPr>
              <a:t> </a:t>
            </a:r>
            <a:r>
              <a:rPr lang="en-US" sz="1800" dirty="0" smtClean="0">
                <a:ea typeface="ＭＳ Ｐゴシック" pitchFamily="34" charset="-128"/>
              </a:rPr>
              <a:t>volcano </a:t>
            </a:r>
            <a:r>
              <a:rPr lang="en-US" sz="1800" dirty="0" smtClean="0">
                <a:latin typeface="+mn-lt"/>
                <a:ea typeface="ＭＳ Ｐゴシック" pitchFamily="34" charset="-128"/>
              </a:rPr>
              <a:t>eruption in 2004 in Italy. </a:t>
            </a:r>
            <a:r>
              <a:rPr lang="en-US" sz="1800" dirty="0" smtClean="0">
                <a:ea typeface="ＭＳ Ｐゴシック" pitchFamily="34" charset="-128"/>
              </a:rPr>
              <a:t>Currently, we are </a:t>
            </a:r>
            <a:r>
              <a:rPr lang="en-US" sz="1800" dirty="0" smtClean="0">
                <a:latin typeface="+mn-lt"/>
                <a:ea typeface="ＭＳ Ｐゴシック" pitchFamily="34" charset="-128"/>
              </a:rPr>
              <a:t>applying our technology to monitor the Vincent Thomas Bridge in Los Angeles under contract to Caltrans.</a:t>
            </a:r>
            <a:endParaRPr lang="en-US"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607263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1A828551-72C4-45B8-B43F-2CC164974572}" type="slidenum">
              <a:rPr lang="en-US" smtClean="0"/>
              <a:pPr/>
              <a:t>6</a:t>
            </a:fld>
            <a:endParaRPr lang="en-US" dirty="0"/>
          </a:p>
        </p:txBody>
      </p:sp>
    </p:spTree>
    <p:extLst>
      <p:ext uri="{BB962C8B-B14F-4D97-AF65-F5344CB8AC3E}">
        <p14:creationId xmlns:p14="http://schemas.microsoft.com/office/powerpoint/2010/main" val="639691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AFA22B-79B9-486C-8DEB-145CD9E7BFD6}" type="slidenum">
              <a:rPr lang="en-US" smtClean="0"/>
              <a:t>19</a:t>
            </a:fld>
            <a:endParaRPr lang="en-US"/>
          </a:p>
        </p:txBody>
      </p:sp>
    </p:spTree>
    <p:extLst>
      <p:ext uri="{BB962C8B-B14F-4D97-AF65-F5344CB8AC3E}">
        <p14:creationId xmlns:p14="http://schemas.microsoft.com/office/powerpoint/2010/main" val="3270362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GPS station measures the length of time that signals travel</a:t>
            </a:r>
            <a:r>
              <a:rPr lang="en-US" baseline="0" dirty="0" smtClean="0"/>
              <a:t> from the GPS satellites to the receiving antenna, and through triangulation this determines the position.  But the signal travel time is also affected by the amount of water vapor it travels through.  This figure is depicting </a:t>
            </a:r>
            <a:r>
              <a:rPr lang="en-US" baseline="0" smtClean="0"/>
              <a:t>that signals </a:t>
            </a:r>
            <a:r>
              <a:rPr lang="en-US" baseline="0" dirty="0" smtClean="0"/>
              <a:t>that go through moist air, denoted by a cloud, travel more slowly than signals that go through dry air.  Due to this effect, when we measure a GPS station’s precise position, we are automatically also measuring the amount of water vapor in the atmosphere.  NASA has invested for many years in JPL and Scripps collaboratively developing technology that measures and utilizes GPS motion and water vapor products, so when this real-time seismology project was shaping up, it was natural for us to include a real-time atmospheric product.  The National Weather Service Forecast Offices became our technology infusion partners to exploit this data type for weather forecasting, which Mark will be talking about in detail shortly.</a:t>
            </a:r>
          </a:p>
          <a:p>
            <a:endParaRPr lang="en-US" dirty="0"/>
          </a:p>
        </p:txBody>
      </p:sp>
      <p:sp>
        <p:nvSpPr>
          <p:cNvPr id="4" name="Slide Number Placeholder 3"/>
          <p:cNvSpPr>
            <a:spLocks noGrp="1"/>
          </p:cNvSpPr>
          <p:nvPr>
            <p:ph type="sldNum" sz="quarter" idx="10"/>
          </p:nvPr>
        </p:nvSpPr>
        <p:spPr/>
        <p:txBody>
          <a:bodyPr/>
          <a:lstStyle/>
          <a:p>
            <a:fld id="{DCC9608D-B6DA-4147-9B6B-DBDA962FC7D1}" type="slidenum">
              <a:rPr lang="en-US" smtClean="0"/>
              <a:t>20</a:t>
            </a:fld>
            <a:endParaRPr lang="en-US"/>
          </a:p>
        </p:txBody>
      </p:sp>
    </p:spTree>
    <p:extLst>
      <p:ext uri="{BB962C8B-B14F-4D97-AF65-F5344CB8AC3E}">
        <p14:creationId xmlns:p14="http://schemas.microsoft.com/office/powerpoint/2010/main" val="1062891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We’ve been awarded about $1.7M from NASA, NSF, NOAA and Caltrans. One of the NASA projects is specifically intended for commercialization of structural monitoring research – our participation today is part of that effort</a:t>
            </a:r>
            <a:endParaRPr lang="en-US" sz="1800" dirty="0"/>
          </a:p>
        </p:txBody>
      </p:sp>
      <p:sp>
        <p:nvSpPr>
          <p:cNvPr id="4" name="Slide Number Placeholder 3"/>
          <p:cNvSpPr>
            <a:spLocks noGrp="1"/>
          </p:cNvSpPr>
          <p:nvPr>
            <p:ph type="sldNum" sz="quarter" idx="10"/>
          </p:nvPr>
        </p:nvSpPr>
        <p:spPr/>
        <p:txBody>
          <a:bodyPr/>
          <a:lstStyle/>
          <a:p>
            <a:fld id="{1A828551-72C4-45B8-B43F-2CC164974572}" type="slidenum">
              <a:rPr lang="en-US" smtClean="0"/>
              <a:pPr/>
              <a:t>22</a:t>
            </a:fld>
            <a:endParaRPr lang="en-US" dirty="0"/>
          </a:p>
        </p:txBody>
      </p:sp>
    </p:spTree>
    <p:extLst>
      <p:ext uri="{BB962C8B-B14F-4D97-AF65-F5344CB8AC3E}">
        <p14:creationId xmlns:p14="http://schemas.microsoft.com/office/powerpoint/2010/main" val="2808796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12/5/2013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12/5/2013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12/5/2013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20BD44-4EB3-46AD-8156-1C8C03C8F94C}" type="datetimeFigureOut">
              <a:rPr lang="en-US" smtClean="0">
                <a:solidFill>
                  <a:prstClr val="white">
                    <a:tint val="75000"/>
                  </a:prstClr>
                </a:solidFill>
              </a:rPr>
              <a:pPr/>
              <a:t>12/5/2013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CB9F9188-6E8A-4499-B5EC-7AEEB5E9CA7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213343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12/5/2013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12/5/2013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12/5/2013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12/5/2013</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12/5/2013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12/5/2013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12/5/2013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12/5/2013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0BD44-4EB3-46AD-8156-1C8C03C8F94C}" type="datetimeFigureOut">
              <a:rPr lang="en-US" smtClean="0">
                <a:solidFill>
                  <a:prstClr val="white">
                    <a:tint val="75000"/>
                  </a:prstClr>
                </a:solidFill>
              </a:rPr>
              <a:pPr/>
              <a:t>12/5/2013</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F9188-6E8A-4499-B5EC-7AEEB5E9CA7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22307666"/>
      </p:ext>
    </p:extLst>
  </p:cSld>
  <p:clrMap bg1="dk1" tx1="lt1" bg2="dk2" tx2="lt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4v"/><Relationship Id="rId1" Type="http://schemas.microsoft.com/office/2007/relationships/media" Target="../media/media5.m4v"/><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slideLayout" Target="../slideLayouts/slideLayout7.xml"/><Relationship Id="rId4"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76201"/>
            <a:ext cx="8991600" cy="1066799"/>
          </a:xfrm>
        </p:spPr>
        <p:txBody>
          <a:bodyPr>
            <a:normAutofit/>
          </a:bodyPr>
          <a:lstStyle/>
          <a:p>
            <a:r>
              <a:rPr lang="en-US" sz="2800" b="1" dirty="0">
                <a:solidFill>
                  <a:srgbClr val="0070C0"/>
                </a:solidFill>
                <a:latin typeface="Geneva"/>
                <a:cs typeface="Arial" pitchFamily="34" charset="0"/>
              </a:rPr>
              <a:t>Improved Warnings for Natural Hazards: </a:t>
            </a:r>
            <a:r>
              <a:rPr lang="en-US" sz="2800" b="1" dirty="0" smtClean="0">
                <a:solidFill>
                  <a:srgbClr val="0070C0"/>
                </a:solidFill>
                <a:latin typeface="Geneva"/>
                <a:cs typeface="Arial" pitchFamily="34" charset="0"/>
              </a:rPr>
              <a:t/>
            </a:r>
            <a:br>
              <a:rPr lang="en-US" sz="2800" b="1" dirty="0" smtClean="0">
                <a:solidFill>
                  <a:srgbClr val="0070C0"/>
                </a:solidFill>
                <a:latin typeface="Geneva"/>
                <a:cs typeface="Arial" pitchFamily="34" charset="0"/>
              </a:rPr>
            </a:br>
            <a:r>
              <a:rPr lang="en-US" sz="2800" b="1" dirty="0" smtClean="0">
                <a:solidFill>
                  <a:srgbClr val="0070C0"/>
                </a:solidFill>
                <a:latin typeface="Geneva"/>
                <a:cs typeface="Arial" pitchFamily="34" charset="0"/>
              </a:rPr>
              <a:t>A </a:t>
            </a:r>
            <a:r>
              <a:rPr lang="en-US" sz="2800" b="1" dirty="0">
                <a:solidFill>
                  <a:srgbClr val="0070C0"/>
                </a:solidFill>
                <a:latin typeface="Geneva"/>
                <a:cs typeface="Arial" pitchFamily="34" charset="0"/>
              </a:rPr>
              <a:t>Prototype System for Southern California</a:t>
            </a:r>
            <a:endParaRPr lang="en-US" sz="2800" dirty="0"/>
          </a:p>
        </p:txBody>
      </p:sp>
      <p:sp>
        <p:nvSpPr>
          <p:cNvPr id="3" name="Subtitle 2"/>
          <p:cNvSpPr>
            <a:spLocks noGrp="1"/>
          </p:cNvSpPr>
          <p:nvPr>
            <p:ph type="subTitle" idx="1"/>
          </p:nvPr>
        </p:nvSpPr>
        <p:spPr/>
        <p:txBody>
          <a:bodyPr/>
          <a:lstStyle/>
          <a:p>
            <a:r>
              <a:rPr lang="en-US" dirty="0" smtClean="0"/>
              <a:t> </a:t>
            </a:r>
            <a:endParaRPr lang="en-US" dirty="0"/>
          </a:p>
        </p:txBody>
      </p:sp>
      <p:sp>
        <p:nvSpPr>
          <p:cNvPr id="4" name="Rectangle 3"/>
          <p:cNvSpPr/>
          <p:nvPr/>
        </p:nvSpPr>
        <p:spPr>
          <a:xfrm>
            <a:off x="0" y="1102578"/>
            <a:ext cx="9144000" cy="4524315"/>
          </a:xfrm>
          <a:prstGeom prst="rect">
            <a:avLst/>
          </a:prstGeom>
        </p:spPr>
        <p:txBody>
          <a:bodyPr wrap="square">
            <a:spAutoFit/>
          </a:bodyPr>
          <a:lstStyle/>
          <a:p>
            <a:pPr algn="ctr">
              <a:lnSpc>
                <a:spcPct val="80000"/>
              </a:lnSpc>
            </a:pPr>
            <a:r>
              <a:rPr lang="en-US" sz="2400" b="1" dirty="0">
                <a:ea typeface="ＭＳ Ｐゴシック" pitchFamily="34" charset="-128"/>
              </a:rPr>
              <a:t>Yehuda </a:t>
            </a:r>
            <a:r>
              <a:rPr lang="en-US" sz="2400" b="1" dirty="0" smtClean="0">
                <a:ea typeface="ＭＳ Ｐゴシック" pitchFamily="34" charset="-128"/>
              </a:rPr>
              <a:t>Bock</a:t>
            </a:r>
          </a:p>
          <a:p>
            <a:pPr algn="ctr">
              <a:lnSpc>
                <a:spcPct val="80000"/>
              </a:lnSpc>
            </a:pPr>
            <a:r>
              <a:rPr lang="en-US" sz="2400" b="1" dirty="0" smtClean="0">
                <a:ea typeface="ＭＳ Ｐゴシック" pitchFamily="34" charset="-128"/>
              </a:rPr>
              <a:t>Research Geodesist</a:t>
            </a:r>
          </a:p>
          <a:p>
            <a:pPr algn="ctr">
              <a:lnSpc>
                <a:spcPct val="80000"/>
              </a:lnSpc>
            </a:pPr>
            <a:r>
              <a:rPr lang="en-US" sz="2400" b="1" dirty="0" smtClean="0">
                <a:ea typeface="ＭＳ Ｐゴシック" pitchFamily="34" charset="-128"/>
              </a:rPr>
              <a:t>Scripps </a:t>
            </a:r>
            <a:r>
              <a:rPr lang="en-US" sz="2400" b="1" dirty="0">
                <a:ea typeface="ＭＳ Ｐゴシック" pitchFamily="34" charset="-128"/>
              </a:rPr>
              <a:t>Institution of </a:t>
            </a:r>
            <a:r>
              <a:rPr lang="en-US" sz="2400" b="1" dirty="0" smtClean="0">
                <a:ea typeface="ＭＳ Ｐゴシック" pitchFamily="34" charset="-128"/>
              </a:rPr>
              <a:t>Oceanography</a:t>
            </a:r>
          </a:p>
          <a:p>
            <a:pPr algn="ctr">
              <a:lnSpc>
                <a:spcPct val="80000"/>
              </a:lnSpc>
            </a:pPr>
            <a:r>
              <a:rPr lang="en-US" sz="2400" b="1" dirty="0" smtClean="0">
                <a:ea typeface="ＭＳ Ｐゴシック" pitchFamily="34" charset="-128"/>
              </a:rPr>
              <a:t>University of California San Diego, La Jolla, CA</a:t>
            </a:r>
            <a:endParaRPr lang="en-US" sz="2400" b="1" dirty="0">
              <a:ea typeface="ＭＳ Ｐゴシック" pitchFamily="34" charset="-128"/>
            </a:endParaRPr>
          </a:p>
          <a:p>
            <a:pPr algn="ctr">
              <a:lnSpc>
                <a:spcPct val="80000"/>
              </a:lnSpc>
            </a:pPr>
            <a:endParaRPr lang="en-US" sz="2400" b="1" dirty="0" smtClean="0">
              <a:ea typeface="ＭＳ Ｐゴシック" pitchFamily="34" charset="-128"/>
            </a:endParaRPr>
          </a:p>
          <a:p>
            <a:pPr algn="ctr">
              <a:lnSpc>
                <a:spcPct val="80000"/>
              </a:lnSpc>
            </a:pPr>
            <a:r>
              <a:rPr lang="en-US" sz="2400" b="1" dirty="0" smtClean="0"/>
              <a:t>Mark </a:t>
            </a:r>
            <a:r>
              <a:rPr lang="en-US" sz="2400" b="1" dirty="0"/>
              <a:t>Jackson</a:t>
            </a:r>
            <a:br>
              <a:rPr lang="en-US" sz="2400" b="1" dirty="0"/>
            </a:br>
            <a:r>
              <a:rPr lang="en-US" sz="2400" b="1" dirty="0"/>
              <a:t>Meteorologist in Charge</a:t>
            </a:r>
            <a:br>
              <a:rPr lang="en-US" sz="2400" b="1" dirty="0"/>
            </a:br>
            <a:r>
              <a:rPr lang="en-US" sz="2400" b="1" dirty="0"/>
              <a:t>NOAA/National Weather </a:t>
            </a:r>
            <a:r>
              <a:rPr lang="en-US" sz="2400" b="1" dirty="0" smtClean="0"/>
              <a:t>Service, Los </a:t>
            </a:r>
            <a:r>
              <a:rPr lang="en-US" sz="2400" b="1" dirty="0"/>
              <a:t>Angeles/Oxnard, </a:t>
            </a:r>
            <a:r>
              <a:rPr lang="en-US" sz="2400" b="1" dirty="0" smtClean="0"/>
              <a:t>CA</a:t>
            </a:r>
            <a:endParaRPr lang="en-US" sz="2400" b="1" dirty="0" smtClean="0">
              <a:ea typeface="ＭＳ Ｐゴシック" pitchFamily="34" charset="-128"/>
            </a:endParaRPr>
          </a:p>
          <a:p>
            <a:pPr algn="ctr">
              <a:lnSpc>
                <a:spcPct val="80000"/>
              </a:lnSpc>
            </a:pPr>
            <a:endParaRPr lang="en-US" sz="2400" b="1" dirty="0">
              <a:ea typeface="ＭＳ Ｐゴシック" pitchFamily="34" charset="-128"/>
            </a:endParaRPr>
          </a:p>
          <a:p>
            <a:pPr algn="ctr">
              <a:lnSpc>
                <a:spcPct val="80000"/>
              </a:lnSpc>
            </a:pPr>
            <a:r>
              <a:rPr lang="en-US" sz="2400" b="1" dirty="0" smtClean="0">
                <a:ea typeface="ＭＳ Ｐゴシック" pitchFamily="34" charset="-128"/>
              </a:rPr>
              <a:t>Angelyn Moore</a:t>
            </a:r>
          </a:p>
          <a:p>
            <a:pPr algn="ctr">
              <a:lnSpc>
                <a:spcPct val="80000"/>
              </a:lnSpc>
            </a:pPr>
            <a:r>
              <a:rPr lang="en-US" sz="2400" b="1" dirty="0">
                <a:ea typeface="ＭＳ Ｐゴシック" pitchFamily="34" charset="-128"/>
              </a:rPr>
              <a:t>Research </a:t>
            </a:r>
            <a:r>
              <a:rPr lang="en-US" sz="2400" b="1" dirty="0" smtClean="0">
                <a:ea typeface="ＭＳ Ｐゴシック" pitchFamily="34" charset="-128"/>
              </a:rPr>
              <a:t>Scientist</a:t>
            </a:r>
          </a:p>
          <a:p>
            <a:pPr algn="ctr">
              <a:lnSpc>
                <a:spcPct val="80000"/>
              </a:lnSpc>
            </a:pPr>
            <a:r>
              <a:rPr lang="en-US" sz="2400" b="1" dirty="0" smtClean="0">
                <a:ea typeface="ＭＳ Ｐゴシック" pitchFamily="34" charset="-128"/>
              </a:rPr>
              <a:t>NASA </a:t>
            </a:r>
            <a:r>
              <a:rPr lang="en-US" sz="2400" b="1" dirty="0">
                <a:ea typeface="ＭＳ Ｐゴシック" pitchFamily="34" charset="-128"/>
              </a:rPr>
              <a:t>Jet Propulsion </a:t>
            </a:r>
            <a:r>
              <a:rPr lang="en-US" sz="2400" b="1" dirty="0" smtClean="0">
                <a:ea typeface="ＭＳ Ｐゴシック" pitchFamily="34" charset="-128"/>
              </a:rPr>
              <a:t>Laboratory, Pasadena</a:t>
            </a:r>
            <a:r>
              <a:rPr lang="en-US" sz="2400" b="1" dirty="0">
                <a:ea typeface="ＭＳ Ｐゴシック" pitchFamily="34" charset="-128"/>
              </a:rPr>
              <a:t>, </a:t>
            </a:r>
            <a:r>
              <a:rPr lang="en-US" sz="2400" b="1" dirty="0" smtClean="0">
                <a:ea typeface="ＭＳ Ｐゴシック" pitchFamily="34" charset="-128"/>
              </a:rPr>
              <a:t>CA</a:t>
            </a:r>
          </a:p>
          <a:p>
            <a:pPr algn="ctr">
              <a:lnSpc>
                <a:spcPct val="80000"/>
              </a:lnSpc>
            </a:pPr>
            <a:endParaRPr lang="en-US" sz="2400" b="1" dirty="0">
              <a:ea typeface="ＭＳ Ｐゴシック" pitchFamily="34" charset="-128"/>
            </a:endParaRPr>
          </a:p>
          <a:p>
            <a:pPr algn="ctr">
              <a:lnSpc>
                <a:spcPct val="80000"/>
              </a:lnSpc>
            </a:pPr>
            <a:r>
              <a:rPr lang="en-US" sz="2400" b="1" i="1" dirty="0" smtClean="0">
                <a:solidFill>
                  <a:srgbClr val="0070C0"/>
                </a:solidFill>
              </a:rPr>
              <a:t>AGU Press Conference</a:t>
            </a:r>
          </a:p>
          <a:p>
            <a:pPr algn="ctr">
              <a:lnSpc>
                <a:spcPct val="80000"/>
              </a:lnSpc>
            </a:pPr>
            <a:r>
              <a:rPr lang="en-US" sz="2400" b="1" i="1" dirty="0" smtClean="0">
                <a:solidFill>
                  <a:srgbClr val="0070C0"/>
                </a:solidFill>
                <a:ea typeface="ＭＳ Ｐゴシック" pitchFamily="34" charset="-128"/>
              </a:rPr>
              <a:t>December 10, 2013</a:t>
            </a:r>
            <a:endParaRPr lang="en-US" sz="2400" b="1" dirty="0" smtClean="0">
              <a:solidFill>
                <a:srgbClr val="0070C0"/>
              </a:solidFill>
              <a:ea typeface="ＭＳ Ｐゴシック" pitchFamily="34" charset="-128"/>
            </a:endParaRPr>
          </a:p>
        </p:txBody>
      </p:sp>
      <p:pic>
        <p:nvPicPr>
          <p:cNvPr id="5" name="Picture 4" descr="200px-NASA_logo"/>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556" y="5668234"/>
            <a:ext cx="1148238" cy="98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56388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 y="5791200"/>
            <a:ext cx="3978129" cy="61608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3" name="Title 1"/>
          <p:cNvSpPr>
            <a:spLocks/>
          </p:cNvSpPr>
          <p:nvPr/>
        </p:nvSpPr>
        <p:spPr bwMode="auto">
          <a:xfrm>
            <a:off x="930275" y="228600"/>
            <a:ext cx="7553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b="1" dirty="0" smtClean="0">
                <a:solidFill>
                  <a:schemeClr val="accent2"/>
                </a:solidFill>
                <a:latin typeface="Geneva"/>
              </a:rPr>
              <a:t>Estimation of Coseismic Tilts</a:t>
            </a:r>
            <a:endParaRPr lang="en-US" b="1" dirty="0">
              <a:solidFill>
                <a:schemeClr val="accent2"/>
              </a:solidFill>
              <a:latin typeface="Geneva"/>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76" y="1143000"/>
            <a:ext cx="2614323" cy="440700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4829938"/>
            <a:ext cx="3444240" cy="18973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4087" y="1218629"/>
            <a:ext cx="5821680" cy="3535680"/>
          </a:xfrm>
          <a:prstGeom prst="rect">
            <a:avLst/>
          </a:prstGeom>
        </p:spPr>
      </p:pic>
      <p:sp>
        <p:nvSpPr>
          <p:cNvPr id="6" name="TextBox 5"/>
          <p:cNvSpPr txBox="1"/>
          <p:nvPr/>
        </p:nvSpPr>
        <p:spPr>
          <a:xfrm>
            <a:off x="205076" y="6019800"/>
            <a:ext cx="2614323" cy="369332"/>
          </a:xfrm>
          <a:prstGeom prst="rect">
            <a:avLst/>
          </a:prstGeom>
          <a:noFill/>
        </p:spPr>
        <p:txBody>
          <a:bodyPr wrap="square" rtlCol="0">
            <a:spAutoFit/>
          </a:bodyPr>
          <a:lstStyle/>
          <a:p>
            <a:r>
              <a:rPr lang="en-US" sz="1800" b="1" dirty="0" smtClean="0"/>
              <a:t>Geng et al., GRL, 2013</a:t>
            </a:r>
            <a:endParaRPr lang="en-US" sz="1800" b="1" dirty="0"/>
          </a:p>
        </p:txBody>
      </p:sp>
    </p:spTree>
    <p:extLst>
      <p:ext uri="{BB962C8B-B14F-4D97-AF65-F5344CB8AC3E}">
        <p14:creationId xmlns:p14="http://schemas.microsoft.com/office/powerpoint/2010/main" val="2023682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3" name="Title 1"/>
          <p:cNvSpPr>
            <a:spLocks/>
          </p:cNvSpPr>
          <p:nvPr/>
        </p:nvSpPr>
        <p:spPr bwMode="auto">
          <a:xfrm>
            <a:off x="930275" y="228600"/>
            <a:ext cx="7553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b="1" dirty="0" smtClean="0">
                <a:solidFill>
                  <a:schemeClr val="accent2"/>
                </a:solidFill>
                <a:latin typeface="Geneva"/>
              </a:rPr>
              <a:t>GPS Integration</a:t>
            </a:r>
            <a:endParaRPr lang="en-US" b="1" dirty="0">
              <a:solidFill>
                <a:schemeClr val="accent2"/>
              </a:solidFill>
              <a:latin typeface="Geneva"/>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14400"/>
            <a:ext cx="6049005" cy="5105400"/>
          </a:xfrm>
          <a:prstGeom prst="rect">
            <a:avLst/>
          </a:prstGeom>
        </p:spPr>
      </p:pic>
      <p:sp>
        <p:nvSpPr>
          <p:cNvPr id="17" name="Text Box 43"/>
          <p:cNvSpPr txBox="1">
            <a:spLocks noChangeArrowheads="1"/>
          </p:cNvSpPr>
          <p:nvPr/>
        </p:nvSpPr>
        <p:spPr bwMode="auto">
          <a:xfrm>
            <a:off x="6602849" y="1676400"/>
            <a:ext cx="2464951" cy="224676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rgbClr val="000000"/>
                </a:solidFill>
                <a:latin typeface="Times New Roman" pitchFamily="18" charset="0"/>
              </a:defRPr>
            </a:lvl1pPr>
            <a:lvl2pPr marL="742950" indent="-285750">
              <a:defRPr sz="2400">
                <a:solidFill>
                  <a:srgbClr val="000000"/>
                </a:solidFill>
                <a:latin typeface="Times New Roman" pitchFamily="18" charset="0"/>
              </a:defRPr>
            </a:lvl2pPr>
            <a:lvl3pPr marL="1143000" indent="-228600">
              <a:defRPr sz="2400">
                <a:solidFill>
                  <a:srgbClr val="000000"/>
                </a:solidFill>
                <a:latin typeface="Times New Roman" pitchFamily="18" charset="0"/>
              </a:defRPr>
            </a:lvl3pPr>
            <a:lvl4pPr marL="1600200" indent="-228600">
              <a:defRPr sz="2400">
                <a:solidFill>
                  <a:srgbClr val="000000"/>
                </a:solidFill>
                <a:latin typeface="Times New Roman" pitchFamily="18" charset="0"/>
              </a:defRPr>
            </a:lvl4pPr>
            <a:lvl5pPr marL="2057400" indent="-228600">
              <a:defRPr sz="2400">
                <a:solidFill>
                  <a:srgbClr val="000000"/>
                </a:solidFill>
                <a:latin typeface="Times New Roman" pitchFamily="18" charset="0"/>
              </a:defRPr>
            </a:lvl5pPr>
            <a:lvl6pPr marL="2514600" indent="-228600" eaLnBrk="0" fontAlgn="base" hangingPunct="0">
              <a:spcBef>
                <a:spcPct val="0"/>
              </a:spcBef>
              <a:spcAft>
                <a:spcPct val="0"/>
              </a:spcAft>
              <a:defRPr sz="2400">
                <a:solidFill>
                  <a:srgbClr val="000000"/>
                </a:solidFill>
                <a:latin typeface="Times New Roman" pitchFamily="18" charset="0"/>
              </a:defRPr>
            </a:lvl6pPr>
            <a:lvl7pPr marL="2971800" indent="-228600" eaLnBrk="0" fontAlgn="base" hangingPunct="0">
              <a:spcBef>
                <a:spcPct val="0"/>
              </a:spcBef>
              <a:spcAft>
                <a:spcPct val="0"/>
              </a:spcAft>
              <a:defRPr sz="2400">
                <a:solidFill>
                  <a:srgbClr val="000000"/>
                </a:solidFill>
                <a:latin typeface="Times New Roman" pitchFamily="18" charset="0"/>
              </a:defRPr>
            </a:lvl7pPr>
            <a:lvl8pPr marL="3429000" indent="-228600" eaLnBrk="0" fontAlgn="base" hangingPunct="0">
              <a:spcBef>
                <a:spcPct val="0"/>
              </a:spcBef>
              <a:spcAft>
                <a:spcPct val="0"/>
              </a:spcAft>
              <a:defRPr sz="2400">
                <a:solidFill>
                  <a:srgbClr val="000000"/>
                </a:solidFill>
                <a:latin typeface="Times New Roman" pitchFamily="18" charset="0"/>
              </a:defRPr>
            </a:lvl8pPr>
            <a:lvl9pPr marL="3886200" indent="-228600" eaLnBrk="0" fontAlgn="base" hangingPunct="0">
              <a:spcBef>
                <a:spcPct val="0"/>
              </a:spcBef>
              <a:spcAft>
                <a:spcPct val="0"/>
              </a:spcAft>
              <a:defRPr sz="2400">
                <a:solidFill>
                  <a:srgbClr val="000000"/>
                </a:solidFill>
                <a:latin typeface="Times New Roman" pitchFamily="18" charset="0"/>
              </a:defRPr>
            </a:lvl9pPr>
          </a:lstStyle>
          <a:p>
            <a:pPr algn="ctr">
              <a:spcBef>
                <a:spcPct val="50000"/>
              </a:spcBef>
            </a:pPr>
            <a:r>
              <a:rPr lang="en-US" sz="2000" b="1" i="1" dirty="0" smtClean="0">
                <a:latin typeface="Verdana" pitchFamily="34" charset="0"/>
                <a:ea typeface="MS PGothic" pitchFamily="34" charset="-128"/>
              </a:rPr>
              <a:t>Green dots are stations upgraded with Geodetic Modules Accelerometer packages</a:t>
            </a:r>
            <a:endParaRPr lang="en-US" sz="2000" b="1" i="1" dirty="0">
              <a:latin typeface="Verdana" pitchFamily="34" charset="0"/>
              <a:ea typeface="MS PGothic" pitchFamily="34" charset="-128"/>
            </a:endParaRPr>
          </a:p>
        </p:txBody>
      </p:sp>
    </p:spTree>
    <p:extLst>
      <p:ext uri="{BB962C8B-B14F-4D97-AF65-F5344CB8AC3E}">
        <p14:creationId xmlns:p14="http://schemas.microsoft.com/office/powerpoint/2010/main" val="42791475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446904" y="105106"/>
            <a:ext cx="6381941" cy="60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2000" b="1" dirty="0">
                <a:solidFill>
                  <a:srgbClr val="3333CC"/>
                </a:solidFill>
                <a:latin typeface="Geneva" pitchFamily="-106" charset="0"/>
                <a:ea typeface="MS PGothic" pitchFamily="34" charset="-128"/>
              </a:rPr>
              <a:t>Fusion of GPS and </a:t>
            </a:r>
            <a:r>
              <a:rPr lang="en-US" sz="2000" b="1" dirty="0" smtClean="0">
                <a:solidFill>
                  <a:srgbClr val="3333CC"/>
                </a:solidFill>
                <a:latin typeface="Geneva" pitchFamily="-106" charset="0"/>
                <a:ea typeface="MS PGothic" pitchFamily="34" charset="-128"/>
              </a:rPr>
              <a:t>Seismic Data: Seismogeodesy</a:t>
            </a:r>
            <a:endParaRPr lang="en-US" sz="2000" b="1" dirty="0">
              <a:solidFill>
                <a:srgbClr val="3333CC"/>
              </a:solidFill>
              <a:latin typeface="Geneva" pitchFamily="-106" charset="0"/>
              <a:ea typeface="MS PGothic" pitchFamily="34" charset="-128"/>
            </a:endParaRPr>
          </a:p>
        </p:txBody>
      </p:sp>
      <p:pic>
        <p:nvPicPr>
          <p:cNvPr id="3" name="Picture 11" descr="000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09600"/>
            <a:ext cx="389255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9"/>
          <p:cNvSpPr>
            <a:spLocks noChangeArrowheads="1"/>
          </p:cNvSpPr>
          <p:nvPr/>
        </p:nvSpPr>
        <p:spPr bwMode="auto">
          <a:xfrm>
            <a:off x="1193800" y="5519457"/>
            <a:ext cx="660400" cy="1143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en-US" sz="2400" kern="0" dirty="0" smtClean="0">
              <a:solidFill>
                <a:srgbClr val="000000"/>
              </a:solidFill>
              <a:latin typeface="Times New Roman" pitchFamily="18" charset="0"/>
              <a:ea typeface="MS PGothic" pitchFamily="34" charset="-128"/>
            </a:endParaRPr>
          </a:p>
        </p:txBody>
      </p:sp>
      <p:sp>
        <p:nvSpPr>
          <p:cNvPr id="5" name="TextBox 29"/>
          <p:cNvSpPr txBox="1">
            <a:spLocks noChangeArrowheads="1"/>
          </p:cNvSpPr>
          <p:nvPr/>
        </p:nvSpPr>
        <p:spPr bwMode="auto">
          <a:xfrm>
            <a:off x="1390459" y="631426"/>
            <a:ext cx="26431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rgbClr val="000000"/>
                </a:solidFill>
                <a:latin typeface="Times New Roman" pitchFamily="18" charset="0"/>
                <a:ea typeface="ＭＳ Ｐゴシック" pitchFamily="34" charset="-128"/>
              </a:defRPr>
            </a:lvl1pPr>
            <a:lvl2pPr marL="742950" indent="-285750" eaLnBrk="0" hangingPunct="0">
              <a:defRPr sz="2400" b="1" i="1">
                <a:solidFill>
                  <a:srgbClr val="000000"/>
                </a:solidFill>
                <a:latin typeface="Times New Roman" pitchFamily="18" charset="0"/>
                <a:ea typeface="ＭＳ Ｐゴシック" pitchFamily="34" charset="-128"/>
              </a:defRPr>
            </a:lvl2pPr>
            <a:lvl3pPr marL="1143000" indent="-228600" eaLnBrk="0" hangingPunct="0">
              <a:defRPr sz="2400" b="1" i="1">
                <a:solidFill>
                  <a:srgbClr val="000000"/>
                </a:solidFill>
                <a:latin typeface="Times New Roman" pitchFamily="18" charset="0"/>
                <a:ea typeface="ＭＳ Ｐゴシック" pitchFamily="34" charset="-128"/>
              </a:defRPr>
            </a:lvl3pPr>
            <a:lvl4pPr marL="1600200" indent="-228600" eaLnBrk="0" hangingPunct="0">
              <a:defRPr sz="2400" b="1" i="1">
                <a:solidFill>
                  <a:srgbClr val="000000"/>
                </a:solidFill>
                <a:latin typeface="Times New Roman" pitchFamily="18" charset="0"/>
                <a:ea typeface="ＭＳ Ｐゴシック" pitchFamily="34" charset="-128"/>
              </a:defRPr>
            </a:lvl4pPr>
            <a:lvl5pPr marL="2057400" indent="-228600" eaLnBrk="0" hangingPunct="0">
              <a:defRPr sz="2400" b="1" i="1">
                <a:solidFill>
                  <a:srgbClr val="000000"/>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9pPr>
          </a:lstStyle>
          <a:p>
            <a:pPr algn="r" eaLnBrk="1" fontAlgn="base" hangingPunct="1">
              <a:spcBef>
                <a:spcPct val="0"/>
              </a:spcBef>
              <a:spcAft>
                <a:spcPct val="0"/>
              </a:spcAft>
            </a:pPr>
            <a:r>
              <a:rPr lang="en-US" sz="1800" dirty="0" smtClean="0">
                <a:latin typeface="Verdana" pitchFamily="34" charset="0"/>
              </a:rPr>
              <a:t>Upgraded GPS station</a:t>
            </a:r>
            <a:endParaRPr lang="en-US" sz="1800" dirty="0">
              <a:latin typeface="Verdana" pitchFamily="34" charset="0"/>
            </a:endParaRPr>
          </a:p>
        </p:txBody>
      </p:sp>
      <p:sp>
        <p:nvSpPr>
          <p:cNvPr id="6" name="TextBox 30"/>
          <p:cNvSpPr txBox="1">
            <a:spLocks noChangeArrowheads="1"/>
          </p:cNvSpPr>
          <p:nvPr/>
        </p:nvSpPr>
        <p:spPr bwMode="auto">
          <a:xfrm>
            <a:off x="4121150" y="4631185"/>
            <a:ext cx="2133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i="1">
                <a:solidFill>
                  <a:srgbClr val="000000"/>
                </a:solidFill>
                <a:latin typeface="Times New Roman" pitchFamily="18" charset="0"/>
                <a:ea typeface="ＭＳ Ｐゴシック" pitchFamily="34" charset="-128"/>
              </a:defRPr>
            </a:lvl1pPr>
            <a:lvl2pPr marL="742950" indent="-285750" eaLnBrk="0" hangingPunct="0">
              <a:defRPr sz="2400" b="1" i="1">
                <a:solidFill>
                  <a:srgbClr val="000000"/>
                </a:solidFill>
                <a:latin typeface="Times New Roman" pitchFamily="18" charset="0"/>
                <a:ea typeface="ＭＳ Ｐゴシック" pitchFamily="34" charset="-128"/>
              </a:defRPr>
            </a:lvl2pPr>
            <a:lvl3pPr marL="1143000" indent="-228600" eaLnBrk="0" hangingPunct="0">
              <a:defRPr sz="2400" b="1" i="1">
                <a:solidFill>
                  <a:srgbClr val="000000"/>
                </a:solidFill>
                <a:latin typeface="Times New Roman" pitchFamily="18" charset="0"/>
                <a:ea typeface="ＭＳ Ｐゴシック" pitchFamily="34" charset="-128"/>
              </a:defRPr>
            </a:lvl3pPr>
            <a:lvl4pPr marL="1600200" indent="-228600" eaLnBrk="0" hangingPunct="0">
              <a:defRPr sz="2400" b="1" i="1">
                <a:solidFill>
                  <a:srgbClr val="000000"/>
                </a:solidFill>
                <a:latin typeface="Times New Roman" pitchFamily="18" charset="0"/>
                <a:ea typeface="ＭＳ Ｐゴシック" pitchFamily="34" charset="-128"/>
              </a:defRPr>
            </a:lvl4pPr>
            <a:lvl5pPr marL="2057400" indent="-228600" eaLnBrk="0" hangingPunct="0">
              <a:defRPr sz="2400" b="1" i="1">
                <a:solidFill>
                  <a:srgbClr val="000000"/>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9pPr>
          </a:lstStyle>
          <a:p>
            <a:pPr algn="ctr" eaLnBrk="1" fontAlgn="base" hangingPunct="1">
              <a:spcBef>
                <a:spcPct val="0"/>
              </a:spcBef>
              <a:spcAft>
                <a:spcPct val="0"/>
              </a:spcAft>
            </a:pPr>
            <a:r>
              <a:rPr lang="en-US" sz="1800" dirty="0">
                <a:latin typeface="Verdana" pitchFamily="34" charset="0"/>
              </a:rPr>
              <a:t>Geodetic </a:t>
            </a:r>
            <a:r>
              <a:rPr lang="en-US" sz="1800" dirty="0" smtClean="0">
                <a:latin typeface="Verdana" pitchFamily="34" charset="0"/>
              </a:rPr>
              <a:t>Module in equipment box</a:t>
            </a:r>
            <a:endParaRPr lang="en-US" sz="1800" dirty="0">
              <a:latin typeface="Verdana"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3385" y="624123"/>
            <a:ext cx="2968229" cy="3957638"/>
          </a:xfrm>
          <a:prstGeom prst="rect">
            <a:avLst/>
          </a:prstGeom>
        </p:spPr>
      </p:pic>
      <p:sp>
        <p:nvSpPr>
          <p:cNvPr id="8" name="TextBox 18"/>
          <p:cNvSpPr txBox="1">
            <a:spLocks noChangeArrowheads="1"/>
          </p:cNvSpPr>
          <p:nvPr/>
        </p:nvSpPr>
        <p:spPr bwMode="auto">
          <a:xfrm>
            <a:off x="7140631" y="3309765"/>
            <a:ext cx="20990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rgbClr val="000000"/>
                </a:solidFill>
                <a:latin typeface="Times New Roman" pitchFamily="18" charset="0"/>
                <a:ea typeface="ＭＳ Ｐゴシック" pitchFamily="34" charset="-128"/>
              </a:defRPr>
            </a:lvl1pPr>
            <a:lvl2pPr marL="742950" indent="-285750" eaLnBrk="0" hangingPunct="0">
              <a:defRPr sz="2400" b="1" i="1">
                <a:solidFill>
                  <a:srgbClr val="000000"/>
                </a:solidFill>
                <a:latin typeface="Times New Roman" pitchFamily="18" charset="0"/>
                <a:ea typeface="ＭＳ Ｐゴシック" pitchFamily="34" charset="-128"/>
              </a:defRPr>
            </a:lvl2pPr>
            <a:lvl3pPr marL="1143000" indent="-228600" eaLnBrk="0" hangingPunct="0">
              <a:defRPr sz="2400" b="1" i="1">
                <a:solidFill>
                  <a:srgbClr val="000000"/>
                </a:solidFill>
                <a:latin typeface="Times New Roman" pitchFamily="18" charset="0"/>
                <a:ea typeface="ＭＳ Ｐゴシック" pitchFamily="34" charset="-128"/>
              </a:defRPr>
            </a:lvl3pPr>
            <a:lvl4pPr marL="1600200" indent="-228600" eaLnBrk="0" hangingPunct="0">
              <a:defRPr sz="2400" b="1" i="1">
                <a:solidFill>
                  <a:srgbClr val="000000"/>
                </a:solidFill>
                <a:latin typeface="Times New Roman" pitchFamily="18" charset="0"/>
                <a:ea typeface="ＭＳ Ｐゴシック" pitchFamily="34" charset="-128"/>
              </a:defRPr>
            </a:lvl4pPr>
            <a:lvl5pPr marL="2057400" indent="-228600" eaLnBrk="0" hangingPunct="0">
              <a:defRPr sz="2400" b="1" i="1">
                <a:solidFill>
                  <a:srgbClr val="000000"/>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9pPr>
          </a:lstStyle>
          <a:p>
            <a:pPr eaLnBrk="1" fontAlgn="base" hangingPunct="1">
              <a:spcBef>
                <a:spcPct val="0"/>
              </a:spcBef>
              <a:spcAft>
                <a:spcPct val="0"/>
              </a:spcAft>
            </a:pPr>
            <a:r>
              <a:rPr lang="en-US" sz="1800" dirty="0" smtClean="0">
                <a:latin typeface="Verdana" pitchFamily="34" charset="0"/>
              </a:rPr>
              <a:t>Accelerometer deployed on GPS monument</a:t>
            </a:r>
            <a:endParaRPr lang="en-US" sz="1800" dirty="0">
              <a:latin typeface="Verdana"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400" y="3266788"/>
            <a:ext cx="3733800" cy="2800350"/>
          </a:xfrm>
          <a:prstGeom prst="rect">
            <a:avLst/>
          </a:prstGeom>
        </p:spPr>
      </p:pic>
      <p:cxnSp>
        <p:nvCxnSpPr>
          <p:cNvPr id="10" name="Straight Arrow Connector 2"/>
          <p:cNvCxnSpPr>
            <a:cxnSpLocks noChangeShapeType="1"/>
          </p:cNvCxnSpPr>
          <p:nvPr/>
        </p:nvCxnSpPr>
        <p:spPr bwMode="auto">
          <a:xfrm flipH="1" flipV="1">
            <a:off x="2057400" y="2115858"/>
            <a:ext cx="397669" cy="2736849"/>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2"/>
          <p:cNvCxnSpPr>
            <a:cxnSpLocks noChangeShapeType="1"/>
          </p:cNvCxnSpPr>
          <p:nvPr/>
        </p:nvCxnSpPr>
        <p:spPr bwMode="auto">
          <a:xfrm flipH="1">
            <a:off x="2395545" y="5205193"/>
            <a:ext cx="2086561" cy="106302"/>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pic>
        <p:nvPicPr>
          <p:cNvPr id="12" name="Picture 11"/>
          <p:cNvPicPr/>
          <p:nvPr/>
        </p:nvPicPr>
        <p:blipFill>
          <a:blip r:embed="rId5" cstate="print">
            <a:extLst>
              <a:ext uri="{28A0092B-C50C-407E-A947-70E740481C1C}">
                <a14:useLocalDpi xmlns:a14="http://schemas.microsoft.com/office/drawing/2010/main" val="0"/>
              </a:ext>
            </a:extLst>
          </a:blip>
          <a:stretch>
            <a:fillRect/>
          </a:stretch>
        </p:blipFill>
        <p:spPr>
          <a:xfrm>
            <a:off x="7211614" y="1033508"/>
            <a:ext cx="1878309" cy="2233280"/>
          </a:xfrm>
          <a:prstGeom prst="rect">
            <a:avLst/>
          </a:prstGeom>
        </p:spPr>
      </p:pic>
      <p:cxnSp>
        <p:nvCxnSpPr>
          <p:cNvPr id="13" name="Straight Arrow Connector 6"/>
          <p:cNvCxnSpPr>
            <a:cxnSpLocks noChangeShapeType="1"/>
          </p:cNvCxnSpPr>
          <p:nvPr/>
        </p:nvCxnSpPr>
        <p:spPr bwMode="auto">
          <a:xfrm flipH="1" flipV="1">
            <a:off x="5805377" y="2115858"/>
            <a:ext cx="1899537" cy="142833"/>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121907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981200"/>
            <a:ext cx="7315200" cy="4038600"/>
          </a:xfrm>
          <a:prstGeom prst="rect">
            <a:avLst/>
          </a:prstGeom>
        </p:spPr>
      </p:pic>
      <p:sp>
        <p:nvSpPr>
          <p:cNvPr id="46" name="TextBox 45"/>
          <p:cNvSpPr txBox="1"/>
          <p:nvPr/>
        </p:nvSpPr>
        <p:spPr>
          <a:xfrm>
            <a:off x="7620000" y="6096000"/>
            <a:ext cx="1441410" cy="646331"/>
          </a:xfrm>
          <a:prstGeom prst="rect">
            <a:avLst/>
          </a:prstGeom>
          <a:noFill/>
        </p:spPr>
        <p:txBody>
          <a:bodyPr wrap="square" rtlCol="0">
            <a:spAutoFit/>
          </a:bodyPr>
          <a:lstStyle/>
          <a:p>
            <a:r>
              <a:rPr lang="en-US" sz="1200" b="1" dirty="0" smtClean="0">
                <a:latin typeface="Verdana" pitchFamily="34" charset="0"/>
                <a:ea typeface="Verdana" pitchFamily="34" charset="0"/>
                <a:cs typeface="Verdana" pitchFamily="34" charset="0"/>
              </a:rPr>
              <a:t>Source: </a:t>
            </a:r>
          </a:p>
          <a:p>
            <a:r>
              <a:rPr lang="en-US" sz="1200" b="1" dirty="0" smtClean="0">
                <a:latin typeface="Verdana" pitchFamily="34" charset="0"/>
                <a:ea typeface="Verdana" pitchFamily="34" charset="0"/>
                <a:cs typeface="Verdana" pitchFamily="34" charset="0"/>
              </a:rPr>
              <a:t>Melgar et al., GRL, 2013</a:t>
            </a:r>
            <a:endParaRPr lang="en-US" sz="1200" b="1" dirty="0">
              <a:latin typeface="Verdana" pitchFamily="34" charset="0"/>
              <a:ea typeface="Verdana" pitchFamily="34" charset="0"/>
              <a:cs typeface="Verdana" pitchFamily="34" charset="0"/>
            </a:endParaRPr>
          </a:p>
        </p:txBody>
      </p:sp>
      <p:sp>
        <p:nvSpPr>
          <p:cNvPr id="33" name="Oval 32"/>
          <p:cNvSpPr>
            <a:spLocks noChangeAspect="1"/>
          </p:cNvSpPr>
          <p:nvPr/>
        </p:nvSpPr>
        <p:spPr>
          <a:xfrm>
            <a:off x="1372214" y="4227871"/>
            <a:ext cx="857250" cy="857250"/>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a:spLocks noChangeAspect="1"/>
          </p:cNvSpPr>
          <p:nvPr/>
        </p:nvSpPr>
        <p:spPr>
          <a:xfrm>
            <a:off x="3657600" y="3810000"/>
            <a:ext cx="857250" cy="857250"/>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txBox="1">
            <a:spLocks/>
          </p:cNvSpPr>
          <p:nvPr/>
        </p:nvSpPr>
        <p:spPr bwMode="auto">
          <a:xfrm>
            <a:off x="728663" y="140922"/>
            <a:ext cx="8110537" cy="65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fontAlgn="base" hangingPunct="1">
              <a:spcBef>
                <a:spcPct val="0"/>
              </a:spcBef>
              <a:spcAft>
                <a:spcPct val="0"/>
              </a:spcAft>
            </a:pPr>
            <a:r>
              <a:rPr lang="en-US" sz="2400" b="1" dirty="0">
                <a:solidFill>
                  <a:srgbClr val="3333CC"/>
                </a:solidFill>
                <a:latin typeface="Geneva" pitchFamily="-106" charset="0"/>
              </a:rPr>
              <a:t>Our System Provides </a:t>
            </a:r>
            <a:r>
              <a:rPr lang="en-US" sz="2400" b="1" dirty="0" smtClean="0">
                <a:solidFill>
                  <a:srgbClr val="3333CC"/>
                </a:solidFill>
                <a:latin typeface="Geneva" pitchFamily="-106" charset="0"/>
              </a:rPr>
              <a:t>Improvements</a:t>
            </a:r>
          </a:p>
          <a:p>
            <a:pPr algn="ctr" eaLnBrk="1" fontAlgn="base" hangingPunct="1">
              <a:spcBef>
                <a:spcPct val="0"/>
              </a:spcBef>
              <a:spcAft>
                <a:spcPct val="0"/>
              </a:spcAft>
            </a:pPr>
            <a:r>
              <a:rPr lang="en-US" sz="2400" b="1" dirty="0" smtClean="0">
                <a:solidFill>
                  <a:srgbClr val="3333CC"/>
                </a:solidFill>
                <a:latin typeface="Geneva" pitchFamily="-106" charset="0"/>
              </a:rPr>
              <a:t>on Current Seismic </a:t>
            </a:r>
            <a:r>
              <a:rPr lang="en-US" sz="2400" b="1" dirty="0">
                <a:solidFill>
                  <a:srgbClr val="3333CC"/>
                </a:solidFill>
                <a:latin typeface="Geneva" pitchFamily="-106" charset="0"/>
              </a:rPr>
              <a:t>Monitoring</a:t>
            </a:r>
          </a:p>
        </p:txBody>
      </p:sp>
      <p:sp>
        <p:nvSpPr>
          <p:cNvPr id="3" name="TextBox 2"/>
          <p:cNvSpPr txBox="1"/>
          <p:nvPr/>
        </p:nvSpPr>
        <p:spPr>
          <a:xfrm>
            <a:off x="5334000" y="1219200"/>
            <a:ext cx="3505200" cy="3077766"/>
          </a:xfrm>
          <a:prstGeom prst="rect">
            <a:avLst/>
          </a:prstGeom>
          <a:noFill/>
        </p:spPr>
        <p:txBody>
          <a:bodyPr wrap="square" rtlCol="0">
            <a:spAutoFit/>
          </a:bodyPr>
          <a:lstStyle/>
          <a:p>
            <a:pPr marL="342900" indent="-342900">
              <a:buAutoNum type="arabicParenBoth"/>
            </a:pPr>
            <a:r>
              <a:rPr lang="en-US" sz="1600" dirty="0" smtClean="0">
                <a:latin typeface="Verdana" panose="020B0604030504040204" pitchFamily="34" charset="0"/>
                <a:ea typeface="Verdana" panose="020B0604030504040204" pitchFamily="34" charset="0"/>
                <a:cs typeface="Verdana" panose="020B0604030504040204" pitchFamily="34" charset="0"/>
              </a:rPr>
              <a:t>GPS/Seismic is able to better differentiate the magnitude of large earthquakes (Mw 7-9) in real time</a:t>
            </a:r>
          </a:p>
          <a:p>
            <a:pPr marL="342900" indent="-342900">
              <a:buAutoNum type="arabicParenBoth"/>
            </a:pPr>
            <a:r>
              <a:rPr lang="en-US" sz="1600" dirty="0" smtClean="0">
                <a:latin typeface="Verdana" panose="020B0604030504040204" pitchFamily="34" charset="0"/>
                <a:ea typeface="Verdana" panose="020B0604030504040204" pitchFamily="34" charset="0"/>
                <a:cs typeface="Verdana" panose="020B0604030504040204" pitchFamily="34" charset="0"/>
              </a:rPr>
              <a:t>GPS/Seismic can also detect the arrival of seismic </a:t>
            </a:r>
            <a:r>
              <a:rPr lang="en-US" sz="1600" i="1" dirty="0" smtClean="0">
                <a:latin typeface="Verdana" panose="020B0604030504040204" pitchFamily="34" charset="0"/>
                <a:ea typeface="Verdana" panose="020B0604030504040204" pitchFamily="34" charset="0"/>
                <a:cs typeface="Verdana" panose="020B0604030504040204" pitchFamily="34" charset="0"/>
              </a:rPr>
              <a:t>P</a:t>
            </a:r>
            <a:r>
              <a:rPr lang="en-US" sz="1600" dirty="0" smtClean="0">
                <a:latin typeface="Verdana" panose="020B0604030504040204" pitchFamily="34" charset="0"/>
                <a:ea typeface="Verdana" panose="020B0604030504040204" pitchFamily="34" charset="0"/>
                <a:cs typeface="Verdana" panose="020B0604030504040204" pitchFamily="34" charset="0"/>
              </a:rPr>
              <a:t> waves used in earthquake early warning, but also the permanent motion of the ground</a:t>
            </a:r>
          </a:p>
          <a:p>
            <a:pPr marL="342900" indent="-342900">
              <a:buAutoNum type="arabicParenBoth"/>
            </a:pPr>
            <a:endParaRPr lang="en-US" dirty="0"/>
          </a:p>
        </p:txBody>
      </p:sp>
    </p:spTree>
    <p:extLst>
      <p:ext uri="{BB962C8B-B14F-4D97-AF65-F5344CB8AC3E}">
        <p14:creationId xmlns:p14="http://schemas.microsoft.com/office/powerpoint/2010/main" val="2632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0" fill="hold"/>
                                        <p:tgtEl>
                                          <p:spTgt spid="34"/>
                                        </p:tgtEl>
                                        <p:attrNameLst>
                                          <p:attrName>ppt_x</p:attrName>
                                        </p:attrNameLst>
                                      </p:cBhvr>
                                      <p:tavLst>
                                        <p:tav tm="0">
                                          <p:val>
                                            <p:strVal val="0-#ppt_w/2"/>
                                          </p:val>
                                        </p:tav>
                                        <p:tav tm="100000">
                                          <p:val>
                                            <p:strVal val="#ppt_x"/>
                                          </p:val>
                                        </p:tav>
                                      </p:tavLst>
                                    </p:anim>
                                    <p:anim calcmode="lin" valueType="num">
                                      <p:cBhvr additive="base">
                                        <p:cTn id="14" dur="5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l29102-sup-0005-ms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533400"/>
            <a:ext cx="8398933" cy="4724400"/>
          </a:xfrm>
          <a:prstGeom prst="rect">
            <a:avLst/>
          </a:prstGeom>
        </p:spPr>
      </p:pic>
      <p:sp>
        <p:nvSpPr>
          <p:cNvPr id="5" name="Rectangle 4"/>
          <p:cNvSpPr/>
          <p:nvPr/>
        </p:nvSpPr>
        <p:spPr>
          <a:xfrm>
            <a:off x="7010400" y="381000"/>
            <a:ext cx="18288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1000" y="457200"/>
            <a:ext cx="18288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239000" y="533400"/>
            <a:ext cx="1752600" cy="3693319"/>
          </a:xfrm>
          <a:prstGeom prst="rect">
            <a:avLst/>
          </a:prstGeom>
          <a:noFill/>
        </p:spPr>
        <p:txBody>
          <a:bodyPr wrap="square" rtlCol="0">
            <a:spAutoFit/>
          </a:bodyPr>
          <a:lstStyle/>
          <a:p>
            <a:r>
              <a:rPr lang="en-US" dirty="0" smtClean="0"/>
              <a:t>Model for 2010 Mw 7.2 El Mayor-</a:t>
            </a:r>
            <a:r>
              <a:rPr lang="en-US" dirty="0" err="1" smtClean="0"/>
              <a:t>Cucapah</a:t>
            </a:r>
            <a:r>
              <a:rPr lang="en-US" dirty="0" smtClean="0"/>
              <a:t> earthquake in northern Baja California – Data were collected in real time, and a model was generated within 2 minutes of event with replay of data</a:t>
            </a:r>
            <a:endParaRPr lang="en-US" dirty="0"/>
          </a:p>
        </p:txBody>
      </p:sp>
    </p:spTree>
    <p:extLst>
      <p:ext uri="{BB962C8B-B14F-4D97-AF65-F5344CB8AC3E}">
        <p14:creationId xmlns:p14="http://schemas.microsoft.com/office/powerpoint/2010/main" val="3953651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50426" y="2053054"/>
            <a:ext cx="8534400" cy="1470025"/>
          </a:xfrm>
        </p:spPr>
        <p:txBody>
          <a:bodyPr anchor="t">
            <a:noAutofit/>
          </a:bodyPr>
          <a:lstStyle/>
          <a:p>
            <a:pPr algn="l"/>
            <a:r>
              <a:rPr lang="en-US" sz="5400" b="1" dirty="0" smtClean="0">
                <a:solidFill>
                  <a:srgbClr val="C00000"/>
                </a:solidFill>
                <a:effectLst>
                  <a:outerShdw blurRad="38100" dist="38100" dir="2700000" algn="tl">
                    <a:srgbClr val="000000">
                      <a:alpha val="43137"/>
                    </a:srgbClr>
                  </a:outerShdw>
                </a:effectLst>
                <a:latin typeface="Lucida Sans" pitchFamily="34" charset="0"/>
              </a:rPr>
              <a:t>Data, Data, Data</a:t>
            </a:r>
            <a:endParaRPr lang="en-US" sz="5400" b="1" dirty="0">
              <a:solidFill>
                <a:srgbClr val="C00000"/>
              </a:solidFill>
              <a:effectLst>
                <a:outerShdw blurRad="38100" dist="38100" dir="2700000" algn="tl">
                  <a:srgbClr val="000000">
                    <a:alpha val="43137"/>
                  </a:srgbClr>
                </a:outerShdw>
              </a:effectLst>
              <a:latin typeface="Lucida Sans" pitchFamily="34" charset="0"/>
            </a:endParaRPr>
          </a:p>
        </p:txBody>
      </p:sp>
      <p:sp>
        <p:nvSpPr>
          <p:cNvPr id="5" name="TextBox 4"/>
          <p:cNvSpPr txBox="1"/>
          <p:nvPr/>
        </p:nvSpPr>
        <p:spPr>
          <a:xfrm>
            <a:off x="50426" y="6477000"/>
            <a:ext cx="1101071" cy="307777"/>
          </a:xfrm>
          <a:prstGeom prst="rect">
            <a:avLst/>
          </a:prstGeom>
          <a:noFill/>
        </p:spPr>
        <p:txBody>
          <a:bodyPr wrap="none" rtlCol="0">
            <a:spAutoFit/>
          </a:bodyPr>
          <a:lstStyle/>
          <a:p>
            <a:r>
              <a:rPr lang="en-US" sz="1400" dirty="0" smtClean="0">
                <a:solidFill>
                  <a:prstClr val="black"/>
                </a:solidFill>
              </a:rPr>
              <a:t>NOAA Photo</a:t>
            </a:r>
            <a:endParaRPr lang="en-US" sz="1400" dirty="0">
              <a:solidFill>
                <a:prstClr val="black"/>
              </a:solidFill>
            </a:endParaRPr>
          </a:p>
        </p:txBody>
      </p:sp>
      <p:sp>
        <p:nvSpPr>
          <p:cNvPr id="8" name="Title 1"/>
          <p:cNvSpPr txBox="1">
            <a:spLocks/>
          </p:cNvSpPr>
          <p:nvPr/>
        </p:nvSpPr>
        <p:spPr>
          <a:xfrm>
            <a:off x="50426" y="76200"/>
            <a:ext cx="8458200" cy="1470025"/>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prstClr val="black"/>
                </a:solidFill>
                <a:effectLst>
                  <a:outerShdw blurRad="38100" dist="38100" dir="2700000" algn="tl">
                    <a:srgbClr val="000000">
                      <a:alpha val="43137"/>
                    </a:srgbClr>
                  </a:outerShdw>
                </a:effectLst>
                <a:latin typeface="Lucida Sans" pitchFamily="34" charset="0"/>
              </a:rPr>
              <a:t>Warning and Forecasting Extreme Precipitation in California</a:t>
            </a:r>
            <a:endParaRPr lang="en-US" b="1" dirty="0">
              <a:solidFill>
                <a:srgbClr val="C00000"/>
              </a:solidFill>
              <a:effectLst>
                <a:outerShdw blurRad="38100" dist="38100" dir="2700000" algn="tl">
                  <a:srgbClr val="000000">
                    <a:alpha val="43137"/>
                  </a:srgbClr>
                </a:outerShdw>
              </a:effectLst>
              <a:latin typeface="Lucida Sans" pitchFamily="34" charset="0"/>
            </a:endParaRPr>
          </a:p>
        </p:txBody>
      </p:sp>
    </p:spTree>
    <p:extLst>
      <p:ext uri="{BB962C8B-B14F-4D97-AF65-F5344CB8AC3E}">
        <p14:creationId xmlns:p14="http://schemas.microsoft.com/office/powerpoint/2010/main" val="28689216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4628" y="4267200"/>
            <a:ext cx="3276600" cy="2062103"/>
          </a:xfrm>
          <a:prstGeom prst="rect">
            <a:avLst/>
          </a:prstGeom>
          <a:noFill/>
          <a:ln>
            <a:solidFill>
              <a:schemeClr val="tx1"/>
            </a:solidFill>
          </a:ln>
        </p:spPr>
        <p:txBody>
          <a:bodyPr wrap="square" rtlCol="0">
            <a:spAutoFit/>
          </a:bodyPr>
          <a:lstStyle/>
          <a:p>
            <a:r>
              <a:rPr lang="en-US" sz="3200" dirty="0" smtClean="0"/>
              <a:t>T</a:t>
            </a:r>
            <a:r>
              <a:rPr lang="en-US" sz="2400" dirty="0" smtClean="0"/>
              <a:t>he amount of water in an AR is 7 to 15 times the amount that passes through the mouth of the Mississippi River.</a:t>
            </a:r>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4154"/>
            <a:ext cx="5105400" cy="675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84628" y="381000"/>
            <a:ext cx="3276600" cy="3170099"/>
          </a:xfrm>
          <a:prstGeom prst="rect">
            <a:avLst/>
          </a:prstGeom>
          <a:noFill/>
          <a:ln>
            <a:solidFill>
              <a:schemeClr val="tx1"/>
            </a:solidFill>
          </a:ln>
        </p:spPr>
        <p:txBody>
          <a:bodyPr wrap="square" rtlCol="0">
            <a:spAutoFit/>
          </a:bodyPr>
          <a:lstStyle/>
          <a:p>
            <a:r>
              <a:rPr lang="en-US" sz="3200" dirty="0" smtClean="0"/>
              <a:t>A</a:t>
            </a:r>
            <a:r>
              <a:rPr lang="en-US" sz="2400" dirty="0" smtClean="0"/>
              <a:t>tmospheric Rivers (AR) are long and narrow streams of atmospheric water vapor that are responsible for many, if not all, winter heavy precipitation events in the Western U.S.</a:t>
            </a:r>
            <a:endParaRPr lang="en-US" sz="2400" dirty="0"/>
          </a:p>
        </p:txBody>
      </p:sp>
    </p:spTree>
    <p:extLst>
      <p:ext uri="{BB962C8B-B14F-4D97-AF65-F5344CB8AC3E}">
        <p14:creationId xmlns:p14="http://schemas.microsoft.com/office/powerpoint/2010/main" val="96493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11" y="533400"/>
            <a:ext cx="8229600" cy="1143000"/>
          </a:xfrm>
        </p:spPr>
        <p:txBody>
          <a:bodyPr>
            <a:normAutofit fontScale="90000"/>
          </a:bodyPr>
          <a:lstStyle/>
          <a:p>
            <a:r>
              <a:rPr lang="en-US" dirty="0" smtClean="0"/>
              <a:t>Total Perceptible Water From Satellite</a:t>
            </a:r>
            <a:br>
              <a:rPr lang="en-US" dirty="0" smtClean="0"/>
            </a:br>
            <a:r>
              <a:rPr lang="en-US" dirty="0" smtClean="0"/>
              <a:t>(not available over land) </a:t>
            </a:r>
            <a:br>
              <a:rPr lang="en-US" dirty="0" smtClean="0"/>
            </a:br>
            <a:r>
              <a:rPr lang="en-US" sz="3600" i="1" dirty="0" smtClean="0">
                <a:solidFill>
                  <a:srgbClr val="00FFFF"/>
                </a:solidFill>
              </a:rPr>
              <a:t>Loop Starts December 18, 2010</a:t>
            </a:r>
            <a:br>
              <a:rPr lang="en-US" sz="3600" i="1" dirty="0" smtClean="0">
                <a:solidFill>
                  <a:srgbClr val="00FFFF"/>
                </a:solidFill>
              </a:rPr>
            </a:br>
            <a:r>
              <a:rPr lang="en-US" sz="3600" i="1" dirty="0" smtClean="0">
                <a:solidFill>
                  <a:srgbClr val="00FFFF"/>
                </a:solidFill>
              </a:rPr>
              <a:t>Loop Ends December 22, 2010 </a:t>
            </a:r>
            <a:endParaRPr lang="en-US" i="1" dirty="0">
              <a:solidFill>
                <a:srgbClr val="00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89" y="2209800"/>
            <a:ext cx="8511822" cy="4419600"/>
          </a:xfrm>
          <a:prstGeom prst="rect">
            <a:avLst/>
          </a:prstGeom>
        </p:spPr>
      </p:pic>
      <p:sp>
        <p:nvSpPr>
          <p:cNvPr id="5" name="TextBox 4"/>
          <p:cNvSpPr txBox="1"/>
          <p:nvPr/>
        </p:nvSpPr>
        <p:spPr>
          <a:xfrm>
            <a:off x="838200" y="5073134"/>
            <a:ext cx="1727396" cy="369332"/>
          </a:xfrm>
          <a:prstGeom prst="rect">
            <a:avLst/>
          </a:prstGeom>
          <a:noFill/>
        </p:spPr>
        <p:txBody>
          <a:bodyPr wrap="none" rtlCol="0">
            <a:spAutoFit/>
          </a:bodyPr>
          <a:lstStyle/>
          <a:p>
            <a:r>
              <a:rPr lang="en-US" b="1" i="1" dirty="0" smtClean="0">
                <a:solidFill>
                  <a:schemeClr val="bg1"/>
                </a:solidFill>
              </a:rPr>
              <a:t>Moisture Source</a:t>
            </a:r>
            <a:endParaRPr lang="en-US" b="1" i="1" dirty="0">
              <a:solidFill>
                <a:schemeClr val="bg1"/>
              </a:solidFill>
            </a:endParaRPr>
          </a:p>
        </p:txBody>
      </p:sp>
      <p:sp>
        <p:nvSpPr>
          <p:cNvPr id="3" name="TextBox 2"/>
          <p:cNvSpPr txBox="1"/>
          <p:nvPr/>
        </p:nvSpPr>
        <p:spPr>
          <a:xfrm rot="21184867">
            <a:off x="2910916" y="4304278"/>
            <a:ext cx="1903021" cy="369332"/>
          </a:xfrm>
          <a:prstGeom prst="rect">
            <a:avLst/>
          </a:prstGeom>
          <a:noFill/>
        </p:spPr>
        <p:txBody>
          <a:bodyPr wrap="none" rtlCol="0">
            <a:prstTxWarp prst="textCurveUp">
              <a:avLst/>
            </a:prstTxWarp>
            <a:spAutoFit/>
          </a:bodyPr>
          <a:lstStyle/>
          <a:p>
            <a:r>
              <a:rPr lang="en-US" b="1" spc="300" dirty="0" smtClean="0">
                <a:solidFill>
                  <a:schemeClr val="bg1"/>
                </a:solidFill>
              </a:rPr>
              <a:t>Atmospheric River</a:t>
            </a:r>
            <a:endParaRPr lang="en-US" b="1" spc="300" dirty="0">
              <a:solidFill>
                <a:schemeClr val="bg1"/>
              </a:solidFill>
            </a:endParaRPr>
          </a:p>
        </p:txBody>
      </p:sp>
      <p:sp>
        <p:nvSpPr>
          <p:cNvPr id="8" name="Rectangular Callout 7"/>
          <p:cNvSpPr/>
          <p:nvPr/>
        </p:nvSpPr>
        <p:spPr>
          <a:xfrm>
            <a:off x="5105400" y="3352800"/>
            <a:ext cx="1143000" cy="457200"/>
          </a:xfrm>
          <a:prstGeom prst="wedgeRectCallout">
            <a:avLst>
              <a:gd name="adj1" fmla="val -46858"/>
              <a:gd name="adj2" fmla="val 100001"/>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Heavy rain in southern Calif.</a:t>
            </a:r>
            <a:endParaRPr lang="en-US" sz="1200" dirty="0">
              <a:solidFill>
                <a:schemeClr val="bg1"/>
              </a:solidFill>
            </a:endParaRPr>
          </a:p>
        </p:txBody>
      </p:sp>
    </p:spTree>
    <p:extLst>
      <p:ext uri="{BB962C8B-B14F-4D97-AF65-F5344CB8AC3E}">
        <p14:creationId xmlns:p14="http://schemas.microsoft.com/office/powerpoint/2010/main" val="3249327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3" y="0"/>
            <a:ext cx="9144000" cy="6321552"/>
          </a:xfrm>
          <a:prstGeom prst="rect">
            <a:avLst/>
          </a:prstGeom>
        </p:spPr>
      </p:pic>
      <p:sp>
        <p:nvSpPr>
          <p:cNvPr id="7" name="TextBox 6"/>
          <p:cNvSpPr txBox="1"/>
          <p:nvPr/>
        </p:nvSpPr>
        <p:spPr>
          <a:xfrm>
            <a:off x="665482" y="6407527"/>
            <a:ext cx="7813036" cy="338554"/>
          </a:xfrm>
          <a:prstGeom prst="rect">
            <a:avLst/>
          </a:prstGeom>
          <a:noFill/>
        </p:spPr>
        <p:txBody>
          <a:bodyPr wrap="none" rtlCol="0">
            <a:spAutoFit/>
          </a:bodyPr>
          <a:lstStyle/>
          <a:p>
            <a:r>
              <a:rPr lang="en-US" sz="1600" dirty="0" smtClean="0"/>
              <a:t>Strong thunderstorm with flash flooding near Ludlow, California (Photo Credit: Will </a:t>
            </a:r>
            <a:r>
              <a:rPr lang="en-US" sz="1600" dirty="0" err="1" smtClean="0"/>
              <a:t>Wilkens</a:t>
            </a:r>
            <a:r>
              <a:rPr lang="en-US" sz="1600" dirty="0" smtClean="0"/>
              <a:t>)</a:t>
            </a:r>
            <a:endParaRPr lang="en-US" sz="1600" dirty="0"/>
          </a:p>
        </p:txBody>
      </p:sp>
      <p:sp>
        <p:nvSpPr>
          <p:cNvPr id="3" name="TextBox 2"/>
          <p:cNvSpPr txBox="1"/>
          <p:nvPr/>
        </p:nvSpPr>
        <p:spPr>
          <a:xfrm>
            <a:off x="152400" y="381000"/>
            <a:ext cx="184731" cy="369332"/>
          </a:xfrm>
          <a:prstGeom prst="rect">
            <a:avLst/>
          </a:prstGeom>
          <a:noFill/>
        </p:spPr>
        <p:txBody>
          <a:bodyPr wrap="none" rtlCol="0">
            <a:spAutoFit/>
          </a:bodyPr>
          <a:lstStyle/>
          <a:p>
            <a:endParaRPr lang="en-US" dirty="0">
              <a:solidFill>
                <a:schemeClr val="bg1"/>
              </a:solidFill>
            </a:endParaRPr>
          </a:p>
        </p:txBody>
      </p:sp>
      <p:sp>
        <p:nvSpPr>
          <p:cNvPr id="9" name="TextBox 8"/>
          <p:cNvSpPr txBox="1"/>
          <p:nvPr/>
        </p:nvSpPr>
        <p:spPr>
          <a:xfrm>
            <a:off x="7883" y="76200"/>
            <a:ext cx="8382000" cy="1569660"/>
          </a:xfrm>
          <a:prstGeom prst="rect">
            <a:avLst/>
          </a:prstGeom>
          <a:noFill/>
          <a:ln>
            <a:noFill/>
          </a:ln>
        </p:spPr>
        <p:txBody>
          <a:bodyPr wrap="square" rtlCol="0">
            <a:spAutoFit/>
          </a:bodyPr>
          <a:lstStyle/>
          <a:p>
            <a:r>
              <a:rPr lang="en-US" sz="2400" dirty="0" smtClean="0"/>
              <a:t>Accurate </a:t>
            </a:r>
            <a:r>
              <a:rPr lang="en-US" sz="2400" dirty="0"/>
              <a:t>forecasts and warnings of flash flooding events depends </a:t>
            </a:r>
            <a:r>
              <a:rPr lang="en-US" sz="2400" dirty="0" smtClean="0"/>
              <a:t>in large part on </a:t>
            </a:r>
            <a:r>
              <a:rPr lang="en-US" sz="2400" dirty="0"/>
              <a:t>timely and </a:t>
            </a:r>
            <a:r>
              <a:rPr lang="en-US" sz="2400" dirty="0" smtClean="0"/>
              <a:t>accurate information of the moisture </a:t>
            </a:r>
            <a:r>
              <a:rPr lang="en-US" sz="2400" dirty="0"/>
              <a:t>available for intense thunderstorms  </a:t>
            </a:r>
          </a:p>
          <a:p>
            <a:endParaRPr lang="en-US" sz="2400" dirty="0"/>
          </a:p>
        </p:txBody>
      </p:sp>
    </p:spTree>
    <p:extLst>
      <p:ext uri="{BB962C8B-B14F-4D97-AF65-F5344CB8AC3E}">
        <p14:creationId xmlns:p14="http://schemas.microsoft.com/office/powerpoint/2010/main" val="759753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66800" y="76200"/>
            <a:ext cx="12038095" cy="6666667"/>
          </a:xfrm>
          <a:prstGeom prst="rect">
            <a:avLst/>
          </a:prstGeom>
        </p:spPr>
      </p:pic>
      <p:sp>
        <p:nvSpPr>
          <p:cNvPr id="5" name="5-Point Star 4"/>
          <p:cNvSpPr/>
          <p:nvPr/>
        </p:nvSpPr>
        <p:spPr>
          <a:xfrm>
            <a:off x="7010400" y="1524000"/>
            <a:ext cx="381000" cy="381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5181600" y="4800600"/>
            <a:ext cx="381000" cy="381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2209800" y="2667000"/>
            <a:ext cx="381000" cy="381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27737" y="1651437"/>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541985" y="256058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927130" y="334360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312275" y="2959974"/>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041635" y="2400298"/>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43249" y="3141278"/>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576146" y="3503885"/>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48959" y="3708837"/>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858407" y="3934809"/>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242035" y="3961085"/>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067097" y="4239609"/>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716518" y="4013637"/>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795345" y="4292161"/>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842641" y="4129251"/>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501055" y="3976851"/>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569372" y="416078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259316" y="401889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213537" y="4549664"/>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189481" y="5190795"/>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147440" y="4949057"/>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177659" y="445047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499539" y="4791405"/>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713484" y="4880743"/>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993525" y="4570688"/>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261539" y="453390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424449" y="4413033"/>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597869" y="4355226"/>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487511" y="4759875"/>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829097" y="4681048"/>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275787" y="4759876"/>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148959" y="1916827"/>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639207" y="1627793"/>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166945" y="2589489"/>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483069" y="871049"/>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878724" y="1370291"/>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347952" y="482167"/>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848711" y="518953"/>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598684" y="229918"/>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992822" y="50844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145222" y="66084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475483" y="3614248"/>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381704" y="802730"/>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48863" y="9328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048408" y="77517"/>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266794" y="997173"/>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974725" y="2526428"/>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097112" y="5148759"/>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608381" y="5122483"/>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5-Point Star 56"/>
          <p:cNvSpPr/>
          <p:nvPr/>
        </p:nvSpPr>
        <p:spPr>
          <a:xfrm>
            <a:off x="172404" y="5828402"/>
            <a:ext cx="381000" cy="381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513990" y="5834984"/>
            <a:ext cx="4709174"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 Weather balloon sites (max of 2x per day)</a:t>
            </a:r>
            <a:endParaRPr lang="en-US" sz="2000" dirty="0">
              <a:effectLst>
                <a:outerShdw blurRad="38100" dist="38100" dir="2700000" algn="tl">
                  <a:srgbClr val="000000">
                    <a:alpha val="43137"/>
                  </a:srgbClr>
                </a:outerShdw>
              </a:effectLst>
            </a:endParaRPr>
          </a:p>
        </p:txBody>
      </p:sp>
      <p:sp>
        <p:nvSpPr>
          <p:cNvPr id="59" name="Oval 58"/>
          <p:cNvSpPr/>
          <p:nvPr/>
        </p:nvSpPr>
        <p:spPr>
          <a:xfrm>
            <a:off x="265684" y="6334214"/>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513990" y="6233350"/>
            <a:ext cx="6691512"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 GPS Integrated </a:t>
            </a:r>
            <a:r>
              <a:rPr lang="en-US" sz="2000" dirty="0" err="1" smtClean="0">
                <a:effectLst>
                  <a:outerShdw blurRad="38100" dist="38100" dir="2700000" algn="tl">
                    <a:srgbClr val="000000">
                      <a:alpha val="43137"/>
                    </a:srgbClr>
                  </a:outerShdw>
                </a:effectLst>
              </a:rPr>
              <a:t>Precipitable</a:t>
            </a:r>
            <a:r>
              <a:rPr lang="en-US" sz="2000" dirty="0" smtClean="0">
                <a:effectLst>
                  <a:outerShdw blurRad="38100" dist="38100" dir="2700000" algn="tl">
                    <a:srgbClr val="000000">
                      <a:alpha val="43137"/>
                    </a:srgbClr>
                  </a:outerShdw>
                </a:effectLst>
              </a:rPr>
              <a:t> Water network sites (continuous)</a:t>
            </a:r>
            <a:endParaRPr lang="en-US" sz="2000" dirty="0">
              <a:effectLst>
                <a:outerShdw blurRad="38100" dist="38100" dir="2700000" algn="tl">
                  <a:srgbClr val="000000">
                    <a:alpha val="43137"/>
                  </a:srgbClr>
                </a:outerShdw>
              </a:effectLst>
            </a:endParaRPr>
          </a:p>
        </p:txBody>
      </p:sp>
      <p:cxnSp>
        <p:nvCxnSpPr>
          <p:cNvPr id="62" name="Straight Connector 61"/>
          <p:cNvCxnSpPr/>
          <p:nvPr/>
        </p:nvCxnSpPr>
        <p:spPr>
          <a:xfrm>
            <a:off x="3370521" y="2870791"/>
            <a:ext cx="255181" cy="616688"/>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134404" y="5343862"/>
            <a:ext cx="5032788" cy="461665"/>
          </a:xfrm>
          <a:prstGeom prst="rect">
            <a:avLst/>
          </a:prstGeom>
          <a:noFill/>
        </p:spPr>
        <p:txBody>
          <a:bodyPr wrap="none" rtlCol="0">
            <a:spAutoFit/>
          </a:bodyPr>
          <a:lstStyle/>
          <a:p>
            <a:r>
              <a:rPr lang="en-US" sz="2400" b="1" i="1" u="sng" dirty="0" smtClean="0">
                <a:solidFill>
                  <a:srgbClr val="FFFF00"/>
                </a:solidFill>
                <a:effectLst>
                  <a:outerShdw blurRad="38100" dist="38100" dir="2700000" algn="tl">
                    <a:srgbClr val="000000">
                      <a:alpha val="43137"/>
                    </a:srgbClr>
                  </a:outerShdw>
                </a:effectLst>
              </a:rPr>
              <a:t>Surface-based Water Vapor Data Sites</a:t>
            </a:r>
            <a:endParaRPr lang="en-US" sz="2400" b="1" i="1" u="sng" dirty="0">
              <a:solidFill>
                <a:srgbClr val="FFFF00"/>
              </a:solidFill>
              <a:effectLst>
                <a:outerShdw blurRad="38100" dist="38100" dir="2700000" algn="tl">
                  <a:srgbClr val="000000">
                    <a:alpha val="43137"/>
                  </a:srgbClr>
                </a:outerShdw>
              </a:effectLst>
            </a:endParaRPr>
          </a:p>
        </p:txBody>
      </p:sp>
      <p:sp>
        <p:nvSpPr>
          <p:cNvPr id="64" name="Oval 63"/>
          <p:cNvSpPr/>
          <p:nvPr/>
        </p:nvSpPr>
        <p:spPr>
          <a:xfrm>
            <a:off x="5904188" y="4949056"/>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678215" y="459230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219497" y="4392009"/>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925717" y="4055279"/>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6198477" y="4800600"/>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6240519" y="5022931"/>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5683469" y="4990668"/>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924108" y="3823391"/>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4795344" y="3382003"/>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745420" y="3653680"/>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6101256" y="5234308"/>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714959" y="4269696"/>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760402" y="2952763"/>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6931545" y="3008100"/>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2708530" y="1069225"/>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2992822" y="1370290"/>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227787" y="4487561"/>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a:blip r:embed="rId4"/>
          <a:stretch>
            <a:fillRect/>
          </a:stretch>
        </p:blipFill>
        <p:spPr>
          <a:xfrm>
            <a:off x="774340" y="157413"/>
            <a:ext cx="5180952" cy="275238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6493519" y="176708"/>
            <a:ext cx="2582225" cy="3905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604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par>
                          <p:cTn id="11" fill="hold">
                            <p:stCondLst>
                              <p:cond delay="95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9"/>
                                        </p:tgtEl>
                                        <p:attrNameLst>
                                          <p:attrName>style.visibility</p:attrName>
                                        </p:attrNameLst>
                                      </p:cBhvr>
                                      <p:to>
                                        <p:strVal val="visible"/>
                                      </p:to>
                                    </p:set>
                                    <p:animEffect transition="in" filter="fade">
                                      <p:cBhvr>
                                        <p:cTn id="14" dur="250"/>
                                        <p:tgtEl>
                                          <p:spTgt spid="9"/>
                                        </p:tgtEl>
                                      </p:cBhvr>
                                    </p:animEffect>
                                  </p:childTnLst>
                                </p:cTn>
                              </p:par>
                            </p:childTnLst>
                          </p:cTn>
                        </p:par>
                        <p:par>
                          <p:cTn id="15" fill="hold">
                            <p:stCondLst>
                              <p:cond delay="120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childTnLst>
                          </p:cTn>
                        </p:par>
                        <p:par>
                          <p:cTn id="19" fill="hold">
                            <p:stCondLst>
                              <p:cond delay="1450"/>
                            </p:stCondLst>
                            <p:childTnLst>
                              <p:par>
                                <p:cTn id="20" presetID="10" presetClass="entr" presetSubtype="0" fill="hold" grpId="0" nodeType="afterEffect">
                                  <p:stCondLst>
                                    <p:cond delay="0"/>
                                  </p:stCondLst>
                                  <p:iterate type="wd">
                                    <p:tmPct val="10000"/>
                                  </p:iterate>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par>
                          <p:cTn id="23" fill="hold">
                            <p:stCondLst>
                              <p:cond delay="1700"/>
                            </p:stCondLst>
                            <p:childTnLst>
                              <p:par>
                                <p:cTn id="24" presetID="10" presetClass="entr" presetSubtype="0" fill="hold" grpId="0" nodeType="afterEffect">
                                  <p:stCondLst>
                                    <p:cond delay="0"/>
                                  </p:stCondLst>
                                  <p:iterate type="wd">
                                    <p:tmPct val="10000"/>
                                  </p:iterate>
                                  <p:childTnLst>
                                    <p:set>
                                      <p:cBhvr>
                                        <p:cTn id="25" dur="1" fill="hold">
                                          <p:stCondLst>
                                            <p:cond delay="0"/>
                                          </p:stCondLst>
                                        </p:cTn>
                                        <p:tgtEl>
                                          <p:spTgt spid="12"/>
                                        </p:tgtEl>
                                        <p:attrNameLst>
                                          <p:attrName>style.visibility</p:attrName>
                                        </p:attrNameLst>
                                      </p:cBhvr>
                                      <p:to>
                                        <p:strVal val="visible"/>
                                      </p:to>
                                    </p:set>
                                    <p:animEffect transition="in" filter="fade">
                                      <p:cBhvr>
                                        <p:cTn id="26" dur="250"/>
                                        <p:tgtEl>
                                          <p:spTgt spid="12"/>
                                        </p:tgtEl>
                                      </p:cBhvr>
                                    </p:animEffect>
                                  </p:childTnLst>
                                </p:cTn>
                              </p:par>
                            </p:childTnLst>
                          </p:cTn>
                        </p:par>
                        <p:par>
                          <p:cTn id="27" fill="hold">
                            <p:stCondLst>
                              <p:cond delay="195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childTnLst>
                                </p:cTn>
                              </p:par>
                            </p:childTnLst>
                          </p:cTn>
                        </p:par>
                        <p:par>
                          <p:cTn id="31" fill="hold">
                            <p:stCondLst>
                              <p:cond delay="2200"/>
                            </p:stCondLst>
                            <p:childTnLst>
                              <p:par>
                                <p:cTn id="32" presetID="10" presetClass="entr" presetSubtype="0" fill="hold" grpId="0" nodeType="afterEffect">
                                  <p:stCondLst>
                                    <p:cond delay="0"/>
                                  </p:stCondLst>
                                  <p:iterate type="wd">
                                    <p:tmPct val="10000"/>
                                  </p:iterate>
                                  <p:childTnLst>
                                    <p:set>
                                      <p:cBhvr>
                                        <p:cTn id="33" dur="1" fill="hold">
                                          <p:stCondLst>
                                            <p:cond delay="0"/>
                                          </p:stCondLst>
                                        </p:cTn>
                                        <p:tgtEl>
                                          <p:spTgt spid="14"/>
                                        </p:tgtEl>
                                        <p:attrNameLst>
                                          <p:attrName>style.visibility</p:attrName>
                                        </p:attrNameLst>
                                      </p:cBhvr>
                                      <p:to>
                                        <p:strVal val="visible"/>
                                      </p:to>
                                    </p:set>
                                    <p:animEffect transition="in" filter="fade">
                                      <p:cBhvr>
                                        <p:cTn id="34" dur="250"/>
                                        <p:tgtEl>
                                          <p:spTgt spid="14"/>
                                        </p:tgtEl>
                                      </p:cBhvr>
                                    </p:animEffect>
                                  </p:childTnLst>
                                </p:cTn>
                              </p:par>
                            </p:childTnLst>
                          </p:cTn>
                        </p:par>
                        <p:par>
                          <p:cTn id="35" fill="hold">
                            <p:stCondLst>
                              <p:cond delay="2450"/>
                            </p:stCondLst>
                            <p:childTnLst>
                              <p:par>
                                <p:cTn id="36" presetID="10" presetClass="entr" presetSubtype="0" fill="hold" grpId="0" nodeType="afterEffect">
                                  <p:stCondLst>
                                    <p:cond delay="0"/>
                                  </p:stCondLst>
                                  <p:iterate type="wd">
                                    <p:tmPct val="10000"/>
                                  </p:iterate>
                                  <p:childTnLst>
                                    <p:set>
                                      <p:cBhvr>
                                        <p:cTn id="37" dur="1" fill="hold">
                                          <p:stCondLst>
                                            <p:cond delay="0"/>
                                          </p:stCondLst>
                                        </p:cTn>
                                        <p:tgtEl>
                                          <p:spTgt spid="15"/>
                                        </p:tgtEl>
                                        <p:attrNameLst>
                                          <p:attrName>style.visibility</p:attrName>
                                        </p:attrNameLst>
                                      </p:cBhvr>
                                      <p:to>
                                        <p:strVal val="visible"/>
                                      </p:to>
                                    </p:set>
                                    <p:animEffect transition="in" filter="fade">
                                      <p:cBhvr>
                                        <p:cTn id="38" dur="250"/>
                                        <p:tgtEl>
                                          <p:spTgt spid="15"/>
                                        </p:tgtEl>
                                      </p:cBhvr>
                                    </p:animEffect>
                                  </p:childTnLst>
                                </p:cTn>
                              </p:par>
                            </p:childTnLst>
                          </p:cTn>
                        </p:par>
                        <p:par>
                          <p:cTn id="39" fill="hold">
                            <p:stCondLst>
                              <p:cond delay="2700"/>
                            </p:stCondLst>
                            <p:childTnLst>
                              <p:par>
                                <p:cTn id="40" presetID="10" presetClass="entr" presetSubtype="0" fill="hold" grpId="0" nodeType="afterEffect">
                                  <p:stCondLst>
                                    <p:cond delay="0"/>
                                  </p:stCondLst>
                                  <p:iterate type="wd">
                                    <p:tmPct val="10000"/>
                                  </p:iterate>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childTnLst>
                          </p:cTn>
                        </p:par>
                        <p:par>
                          <p:cTn id="43" fill="hold">
                            <p:stCondLst>
                              <p:cond delay="2950"/>
                            </p:stCondLst>
                            <p:childTnLst>
                              <p:par>
                                <p:cTn id="44" presetID="10" presetClass="entr" presetSubtype="0" fill="hold" grpId="0" nodeType="afterEffect">
                                  <p:stCondLst>
                                    <p:cond delay="0"/>
                                  </p:stCondLst>
                                  <p:iterate type="wd">
                                    <p:tmPct val="10000"/>
                                  </p:iterate>
                                  <p:childTnLst>
                                    <p:set>
                                      <p:cBhvr>
                                        <p:cTn id="45" dur="1" fill="hold">
                                          <p:stCondLst>
                                            <p:cond delay="0"/>
                                          </p:stCondLst>
                                        </p:cTn>
                                        <p:tgtEl>
                                          <p:spTgt spid="17"/>
                                        </p:tgtEl>
                                        <p:attrNameLst>
                                          <p:attrName>style.visibility</p:attrName>
                                        </p:attrNameLst>
                                      </p:cBhvr>
                                      <p:to>
                                        <p:strVal val="visible"/>
                                      </p:to>
                                    </p:set>
                                    <p:animEffect transition="in" filter="fade">
                                      <p:cBhvr>
                                        <p:cTn id="46" dur="250"/>
                                        <p:tgtEl>
                                          <p:spTgt spid="17"/>
                                        </p:tgtEl>
                                      </p:cBhvr>
                                    </p:animEffect>
                                  </p:childTnLst>
                                </p:cTn>
                              </p:par>
                            </p:childTnLst>
                          </p:cTn>
                        </p:par>
                        <p:par>
                          <p:cTn id="47" fill="hold">
                            <p:stCondLst>
                              <p:cond delay="3200"/>
                            </p:stCondLst>
                            <p:childTnLst>
                              <p:par>
                                <p:cTn id="48" presetID="10" presetClass="entr" presetSubtype="0" fill="hold" grpId="0" nodeType="afterEffect">
                                  <p:stCondLst>
                                    <p:cond delay="0"/>
                                  </p:stCondLst>
                                  <p:iterate type="wd">
                                    <p:tmPct val="10000"/>
                                  </p:iterate>
                                  <p:childTnLst>
                                    <p:set>
                                      <p:cBhvr>
                                        <p:cTn id="49" dur="1" fill="hold">
                                          <p:stCondLst>
                                            <p:cond delay="0"/>
                                          </p:stCondLst>
                                        </p:cTn>
                                        <p:tgtEl>
                                          <p:spTgt spid="18"/>
                                        </p:tgtEl>
                                        <p:attrNameLst>
                                          <p:attrName>style.visibility</p:attrName>
                                        </p:attrNameLst>
                                      </p:cBhvr>
                                      <p:to>
                                        <p:strVal val="visible"/>
                                      </p:to>
                                    </p:set>
                                    <p:animEffect transition="in" filter="fade">
                                      <p:cBhvr>
                                        <p:cTn id="50" dur="250"/>
                                        <p:tgtEl>
                                          <p:spTgt spid="18"/>
                                        </p:tgtEl>
                                      </p:cBhvr>
                                    </p:animEffect>
                                  </p:childTnLst>
                                </p:cTn>
                              </p:par>
                            </p:childTnLst>
                          </p:cTn>
                        </p:par>
                        <p:par>
                          <p:cTn id="51" fill="hold">
                            <p:stCondLst>
                              <p:cond delay="3450"/>
                            </p:stCondLst>
                            <p:childTnLst>
                              <p:par>
                                <p:cTn id="52" presetID="10" presetClass="entr" presetSubtype="0" fill="hold" grpId="0" nodeType="afterEffect">
                                  <p:stCondLst>
                                    <p:cond delay="0"/>
                                  </p:stCondLst>
                                  <p:iterate type="wd">
                                    <p:tmPct val="10000"/>
                                  </p:iterate>
                                  <p:childTnLst>
                                    <p:set>
                                      <p:cBhvr>
                                        <p:cTn id="53" dur="1" fill="hold">
                                          <p:stCondLst>
                                            <p:cond delay="0"/>
                                          </p:stCondLst>
                                        </p:cTn>
                                        <p:tgtEl>
                                          <p:spTgt spid="19"/>
                                        </p:tgtEl>
                                        <p:attrNameLst>
                                          <p:attrName>style.visibility</p:attrName>
                                        </p:attrNameLst>
                                      </p:cBhvr>
                                      <p:to>
                                        <p:strVal val="visible"/>
                                      </p:to>
                                    </p:set>
                                    <p:animEffect transition="in" filter="fade">
                                      <p:cBhvr>
                                        <p:cTn id="54" dur="250"/>
                                        <p:tgtEl>
                                          <p:spTgt spid="19"/>
                                        </p:tgtEl>
                                      </p:cBhvr>
                                    </p:animEffect>
                                  </p:childTnLst>
                                </p:cTn>
                              </p:par>
                            </p:childTnLst>
                          </p:cTn>
                        </p:par>
                        <p:par>
                          <p:cTn id="55" fill="hold">
                            <p:stCondLst>
                              <p:cond delay="3700"/>
                            </p:stCondLst>
                            <p:childTnLst>
                              <p:par>
                                <p:cTn id="56" presetID="10" presetClass="entr" presetSubtype="0" fill="hold" grpId="0" nodeType="afterEffect">
                                  <p:stCondLst>
                                    <p:cond delay="0"/>
                                  </p:stCondLst>
                                  <p:iterate type="wd">
                                    <p:tmPct val="10000"/>
                                  </p:iterate>
                                  <p:childTnLst>
                                    <p:set>
                                      <p:cBhvr>
                                        <p:cTn id="57" dur="1" fill="hold">
                                          <p:stCondLst>
                                            <p:cond delay="0"/>
                                          </p:stCondLst>
                                        </p:cTn>
                                        <p:tgtEl>
                                          <p:spTgt spid="20"/>
                                        </p:tgtEl>
                                        <p:attrNameLst>
                                          <p:attrName>style.visibility</p:attrName>
                                        </p:attrNameLst>
                                      </p:cBhvr>
                                      <p:to>
                                        <p:strVal val="visible"/>
                                      </p:to>
                                    </p:set>
                                    <p:animEffect transition="in" filter="fade">
                                      <p:cBhvr>
                                        <p:cTn id="58" dur="250"/>
                                        <p:tgtEl>
                                          <p:spTgt spid="20"/>
                                        </p:tgtEl>
                                      </p:cBhvr>
                                    </p:animEffect>
                                  </p:childTnLst>
                                </p:cTn>
                              </p:par>
                            </p:childTnLst>
                          </p:cTn>
                        </p:par>
                        <p:par>
                          <p:cTn id="59" fill="hold">
                            <p:stCondLst>
                              <p:cond delay="3950"/>
                            </p:stCondLst>
                            <p:childTnLst>
                              <p:par>
                                <p:cTn id="60" presetID="10" presetClass="entr" presetSubtype="0" fill="hold" grpId="0" nodeType="afterEffect">
                                  <p:stCondLst>
                                    <p:cond delay="0"/>
                                  </p:stCondLst>
                                  <p:iterate type="wd">
                                    <p:tmPct val="10000"/>
                                  </p:iterate>
                                  <p:childTnLst>
                                    <p:set>
                                      <p:cBhvr>
                                        <p:cTn id="61" dur="1" fill="hold">
                                          <p:stCondLst>
                                            <p:cond delay="0"/>
                                          </p:stCondLst>
                                        </p:cTn>
                                        <p:tgtEl>
                                          <p:spTgt spid="21"/>
                                        </p:tgtEl>
                                        <p:attrNameLst>
                                          <p:attrName>style.visibility</p:attrName>
                                        </p:attrNameLst>
                                      </p:cBhvr>
                                      <p:to>
                                        <p:strVal val="visible"/>
                                      </p:to>
                                    </p:set>
                                    <p:animEffect transition="in" filter="fade">
                                      <p:cBhvr>
                                        <p:cTn id="62" dur="250"/>
                                        <p:tgtEl>
                                          <p:spTgt spid="21"/>
                                        </p:tgtEl>
                                      </p:cBhvr>
                                    </p:animEffect>
                                  </p:childTnLst>
                                </p:cTn>
                              </p:par>
                            </p:childTnLst>
                          </p:cTn>
                        </p:par>
                        <p:par>
                          <p:cTn id="63" fill="hold">
                            <p:stCondLst>
                              <p:cond delay="4200"/>
                            </p:stCondLst>
                            <p:childTnLst>
                              <p:par>
                                <p:cTn id="64" presetID="10" presetClass="entr" presetSubtype="0" fill="hold" grpId="0" nodeType="afterEffect">
                                  <p:stCondLst>
                                    <p:cond delay="0"/>
                                  </p:stCondLst>
                                  <p:iterate type="wd">
                                    <p:tmPct val="10000"/>
                                  </p:iterate>
                                  <p:childTnLst>
                                    <p:set>
                                      <p:cBhvr>
                                        <p:cTn id="65" dur="1" fill="hold">
                                          <p:stCondLst>
                                            <p:cond delay="0"/>
                                          </p:stCondLst>
                                        </p:cTn>
                                        <p:tgtEl>
                                          <p:spTgt spid="22"/>
                                        </p:tgtEl>
                                        <p:attrNameLst>
                                          <p:attrName>style.visibility</p:attrName>
                                        </p:attrNameLst>
                                      </p:cBhvr>
                                      <p:to>
                                        <p:strVal val="visible"/>
                                      </p:to>
                                    </p:set>
                                    <p:animEffect transition="in" filter="fade">
                                      <p:cBhvr>
                                        <p:cTn id="66" dur="250"/>
                                        <p:tgtEl>
                                          <p:spTgt spid="22"/>
                                        </p:tgtEl>
                                      </p:cBhvr>
                                    </p:animEffect>
                                  </p:childTnLst>
                                </p:cTn>
                              </p:par>
                            </p:childTnLst>
                          </p:cTn>
                        </p:par>
                        <p:par>
                          <p:cTn id="67" fill="hold">
                            <p:stCondLst>
                              <p:cond delay="4450"/>
                            </p:stCondLst>
                            <p:childTnLst>
                              <p:par>
                                <p:cTn id="68" presetID="10" presetClass="entr" presetSubtype="0" fill="hold" grpId="0" nodeType="afterEffect">
                                  <p:stCondLst>
                                    <p:cond delay="0"/>
                                  </p:stCondLst>
                                  <p:iterate type="wd">
                                    <p:tmPct val="10000"/>
                                  </p:iterate>
                                  <p:childTnLst>
                                    <p:set>
                                      <p:cBhvr>
                                        <p:cTn id="69" dur="1" fill="hold">
                                          <p:stCondLst>
                                            <p:cond delay="0"/>
                                          </p:stCondLst>
                                        </p:cTn>
                                        <p:tgtEl>
                                          <p:spTgt spid="23"/>
                                        </p:tgtEl>
                                        <p:attrNameLst>
                                          <p:attrName>style.visibility</p:attrName>
                                        </p:attrNameLst>
                                      </p:cBhvr>
                                      <p:to>
                                        <p:strVal val="visible"/>
                                      </p:to>
                                    </p:set>
                                    <p:animEffect transition="in" filter="fade">
                                      <p:cBhvr>
                                        <p:cTn id="70" dur="250"/>
                                        <p:tgtEl>
                                          <p:spTgt spid="23"/>
                                        </p:tgtEl>
                                      </p:cBhvr>
                                    </p:animEffect>
                                  </p:childTnLst>
                                </p:cTn>
                              </p:par>
                            </p:childTnLst>
                          </p:cTn>
                        </p:par>
                        <p:par>
                          <p:cTn id="71" fill="hold">
                            <p:stCondLst>
                              <p:cond delay="4700"/>
                            </p:stCondLst>
                            <p:childTnLst>
                              <p:par>
                                <p:cTn id="72" presetID="10" presetClass="entr" presetSubtype="0" fill="hold" grpId="0" nodeType="afterEffect">
                                  <p:stCondLst>
                                    <p:cond delay="0"/>
                                  </p:stCondLst>
                                  <p:iterate type="wd">
                                    <p:tmPct val="10000"/>
                                  </p:iterate>
                                  <p:childTnLst>
                                    <p:set>
                                      <p:cBhvr>
                                        <p:cTn id="73" dur="1" fill="hold">
                                          <p:stCondLst>
                                            <p:cond delay="0"/>
                                          </p:stCondLst>
                                        </p:cTn>
                                        <p:tgtEl>
                                          <p:spTgt spid="24"/>
                                        </p:tgtEl>
                                        <p:attrNameLst>
                                          <p:attrName>style.visibility</p:attrName>
                                        </p:attrNameLst>
                                      </p:cBhvr>
                                      <p:to>
                                        <p:strVal val="visible"/>
                                      </p:to>
                                    </p:set>
                                    <p:animEffect transition="in" filter="fade">
                                      <p:cBhvr>
                                        <p:cTn id="74" dur="250"/>
                                        <p:tgtEl>
                                          <p:spTgt spid="24"/>
                                        </p:tgtEl>
                                      </p:cBhvr>
                                    </p:animEffect>
                                  </p:childTnLst>
                                </p:cTn>
                              </p:par>
                            </p:childTnLst>
                          </p:cTn>
                        </p:par>
                        <p:par>
                          <p:cTn id="75" fill="hold">
                            <p:stCondLst>
                              <p:cond delay="4950"/>
                            </p:stCondLst>
                            <p:childTnLst>
                              <p:par>
                                <p:cTn id="76" presetID="10" presetClass="entr" presetSubtype="0" fill="hold" grpId="0" nodeType="afterEffect">
                                  <p:stCondLst>
                                    <p:cond delay="0"/>
                                  </p:stCondLst>
                                  <p:iterate type="wd">
                                    <p:tmPct val="10000"/>
                                  </p:iterate>
                                  <p:childTnLst>
                                    <p:set>
                                      <p:cBhvr>
                                        <p:cTn id="77" dur="1" fill="hold">
                                          <p:stCondLst>
                                            <p:cond delay="0"/>
                                          </p:stCondLst>
                                        </p:cTn>
                                        <p:tgtEl>
                                          <p:spTgt spid="25"/>
                                        </p:tgtEl>
                                        <p:attrNameLst>
                                          <p:attrName>style.visibility</p:attrName>
                                        </p:attrNameLst>
                                      </p:cBhvr>
                                      <p:to>
                                        <p:strVal val="visible"/>
                                      </p:to>
                                    </p:set>
                                    <p:animEffect transition="in" filter="fade">
                                      <p:cBhvr>
                                        <p:cTn id="78" dur="250"/>
                                        <p:tgtEl>
                                          <p:spTgt spid="25"/>
                                        </p:tgtEl>
                                      </p:cBhvr>
                                    </p:animEffect>
                                  </p:childTnLst>
                                </p:cTn>
                              </p:par>
                            </p:childTnLst>
                          </p:cTn>
                        </p:par>
                        <p:par>
                          <p:cTn id="79" fill="hold">
                            <p:stCondLst>
                              <p:cond delay="5200"/>
                            </p:stCondLst>
                            <p:childTnLst>
                              <p:par>
                                <p:cTn id="80" presetID="10" presetClass="entr" presetSubtype="0" fill="hold" grpId="0" nodeType="afterEffect">
                                  <p:stCondLst>
                                    <p:cond delay="0"/>
                                  </p:stCondLst>
                                  <p:iterate type="wd">
                                    <p:tmPct val="10000"/>
                                  </p:iterate>
                                  <p:childTnLst>
                                    <p:set>
                                      <p:cBhvr>
                                        <p:cTn id="81" dur="1" fill="hold">
                                          <p:stCondLst>
                                            <p:cond delay="0"/>
                                          </p:stCondLst>
                                        </p:cTn>
                                        <p:tgtEl>
                                          <p:spTgt spid="26"/>
                                        </p:tgtEl>
                                        <p:attrNameLst>
                                          <p:attrName>style.visibility</p:attrName>
                                        </p:attrNameLst>
                                      </p:cBhvr>
                                      <p:to>
                                        <p:strVal val="visible"/>
                                      </p:to>
                                    </p:set>
                                    <p:animEffect transition="in" filter="fade">
                                      <p:cBhvr>
                                        <p:cTn id="82" dur="250"/>
                                        <p:tgtEl>
                                          <p:spTgt spid="26"/>
                                        </p:tgtEl>
                                      </p:cBhvr>
                                    </p:animEffect>
                                  </p:childTnLst>
                                </p:cTn>
                              </p:par>
                            </p:childTnLst>
                          </p:cTn>
                        </p:par>
                        <p:par>
                          <p:cTn id="83" fill="hold">
                            <p:stCondLst>
                              <p:cond delay="5450"/>
                            </p:stCondLst>
                            <p:childTnLst>
                              <p:par>
                                <p:cTn id="84" presetID="10" presetClass="entr" presetSubtype="0" fill="hold" grpId="0" nodeType="afterEffect">
                                  <p:stCondLst>
                                    <p:cond delay="0"/>
                                  </p:stCondLst>
                                  <p:iterate type="wd">
                                    <p:tmPct val="10000"/>
                                  </p:iterate>
                                  <p:childTnLst>
                                    <p:set>
                                      <p:cBhvr>
                                        <p:cTn id="85" dur="1" fill="hold">
                                          <p:stCondLst>
                                            <p:cond delay="0"/>
                                          </p:stCondLst>
                                        </p:cTn>
                                        <p:tgtEl>
                                          <p:spTgt spid="27"/>
                                        </p:tgtEl>
                                        <p:attrNameLst>
                                          <p:attrName>style.visibility</p:attrName>
                                        </p:attrNameLst>
                                      </p:cBhvr>
                                      <p:to>
                                        <p:strVal val="visible"/>
                                      </p:to>
                                    </p:set>
                                    <p:animEffect transition="in" filter="fade">
                                      <p:cBhvr>
                                        <p:cTn id="86" dur="250"/>
                                        <p:tgtEl>
                                          <p:spTgt spid="27"/>
                                        </p:tgtEl>
                                      </p:cBhvr>
                                    </p:animEffect>
                                  </p:childTnLst>
                                </p:cTn>
                              </p:par>
                            </p:childTnLst>
                          </p:cTn>
                        </p:par>
                        <p:par>
                          <p:cTn id="87" fill="hold">
                            <p:stCondLst>
                              <p:cond delay="5700"/>
                            </p:stCondLst>
                            <p:childTnLst>
                              <p:par>
                                <p:cTn id="88" presetID="10" presetClass="entr" presetSubtype="0" fill="hold" grpId="0" nodeType="afterEffect">
                                  <p:stCondLst>
                                    <p:cond delay="0"/>
                                  </p:stCondLst>
                                  <p:iterate type="wd">
                                    <p:tmPct val="10000"/>
                                  </p:iterate>
                                  <p:childTnLst>
                                    <p:set>
                                      <p:cBhvr>
                                        <p:cTn id="89" dur="1" fill="hold">
                                          <p:stCondLst>
                                            <p:cond delay="0"/>
                                          </p:stCondLst>
                                        </p:cTn>
                                        <p:tgtEl>
                                          <p:spTgt spid="28"/>
                                        </p:tgtEl>
                                        <p:attrNameLst>
                                          <p:attrName>style.visibility</p:attrName>
                                        </p:attrNameLst>
                                      </p:cBhvr>
                                      <p:to>
                                        <p:strVal val="visible"/>
                                      </p:to>
                                    </p:set>
                                    <p:animEffect transition="in" filter="fade">
                                      <p:cBhvr>
                                        <p:cTn id="90" dur="250"/>
                                        <p:tgtEl>
                                          <p:spTgt spid="28"/>
                                        </p:tgtEl>
                                      </p:cBhvr>
                                    </p:animEffect>
                                  </p:childTnLst>
                                </p:cTn>
                              </p:par>
                            </p:childTnLst>
                          </p:cTn>
                        </p:par>
                        <p:par>
                          <p:cTn id="91" fill="hold">
                            <p:stCondLst>
                              <p:cond delay="5950"/>
                            </p:stCondLst>
                            <p:childTnLst>
                              <p:par>
                                <p:cTn id="92" presetID="10" presetClass="entr" presetSubtype="0" fill="hold" grpId="0" nodeType="afterEffect">
                                  <p:stCondLst>
                                    <p:cond delay="0"/>
                                  </p:stCondLst>
                                  <p:iterate type="wd">
                                    <p:tmPct val="10000"/>
                                  </p:iterate>
                                  <p:childTnLst>
                                    <p:set>
                                      <p:cBhvr>
                                        <p:cTn id="93" dur="1" fill="hold">
                                          <p:stCondLst>
                                            <p:cond delay="0"/>
                                          </p:stCondLst>
                                        </p:cTn>
                                        <p:tgtEl>
                                          <p:spTgt spid="29"/>
                                        </p:tgtEl>
                                        <p:attrNameLst>
                                          <p:attrName>style.visibility</p:attrName>
                                        </p:attrNameLst>
                                      </p:cBhvr>
                                      <p:to>
                                        <p:strVal val="visible"/>
                                      </p:to>
                                    </p:set>
                                    <p:animEffect transition="in" filter="fade">
                                      <p:cBhvr>
                                        <p:cTn id="94" dur="250"/>
                                        <p:tgtEl>
                                          <p:spTgt spid="29"/>
                                        </p:tgtEl>
                                      </p:cBhvr>
                                    </p:animEffect>
                                  </p:childTnLst>
                                </p:cTn>
                              </p:par>
                            </p:childTnLst>
                          </p:cTn>
                        </p:par>
                        <p:par>
                          <p:cTn id="95" fill="hold">
                            <p:stCondLst>
                              <p:cond delay="6200"/>
                            </p:stCondLst>
                            <p:childTnLst>
                              <p:par>
                                <p:cTn id="96" presetID="10" presetClass="entr" presetSubtype="0" fill="hold" grpId="0" nodeType="afterEffect">
                                  <p:stCondLst>
                                    <p:cond delay="0"/>
                                  </p:stCondLst>
                                  <p:iterate type="wd">
                                    <p:tmPct val="10000"/>
                                  </p:iterate>
                                  <p:childTnLst>
                                    <p:set>
                                      <p:cBhvr>
                                        <p:cTn id="97" dur="1" fill="hold">
                                          <p:stCondLst>
                                            <p:cond delay="0"/>
                                          </p:stCondLst>
                                        </p:cTn>
                                        <p:tgtEl>
                                          <p:spTgt spid="30"/>
                                        </p:tgtEl>
                                        <p:attrNameLst>
                                          <p:attrName>style.visibility</p:attrName>
                                        </p:attrNameLst>
                                      </p:cBhvr>
                                      <p:to>
                                        <p:strVal val="visible"/>
                                      </p:to>
                                    </p:set>
                                    <p:animEffect transition="in" filter="fade">
                                      <p:cBhvr>
                                        <p:cTn id="98" dur="250"/>
                                        <p:tgtEl>
                                          <p:spTgt spid="30"/>
                                        </p:tgtEl>
                                      </p:cBhvr>
                                    </p:animEffect>
                                  </p:childTnLst>
                                </p:cTn>
                              </p:par>
                            </p:childTnLst>
                          </p:cTn>
                        </p:par>
                        <p:par>
                          <p:cTn id="99" fill="hold">
                            <p:stCondLst>
                              <p:cond delay="6450"/>
                            </p:stCondLst>
                            <p:childTnLst>
                              <p:par>
                                <p:cTn id="100" presetID="10" presetClass="entr" presetSubtype="0" fill="hold" grpId="0" nodeType="afterEffect">
                                  <p:stCondLst>
                                    <p:cond delay="0"/>
                                  </p:stCondLst>
                                  <p:iterate type="wd">
                                    <p:tmPct val="10000"/>
                                  </p:iterate>
                                  <p:childTnLst>
                                    <p:set>
                                      <p:cBhvr>
                                        <p:cTn id="101" dur="1" fill="hold">
                                          <p:stCondLst>
                                            <p:cond delay="0"/>
                                          </p:stCondLst>
                                        </p:cTn>
                                        <p:tgtEl>
                                          <p:spTgt spid="31"/>
                                        </p:tgtEl>
                                        <p:attrNameLst>
                                          <p:attrName>style.visibility</p:attrName>
                                        </p:attrNameLst>
                                      </p:cBhvr>
                                      <p:to>
                                        <p:strVal val="visible"/>
                                      </p:to>
                                    </p:set>
                                    <p:animEffect transition="in" filter="fade">
                                      <p:cBhvr>
                                        <p:cTn id="102" dur="250"/>
                                        <p:tgtEl>
                                          <p:spTgt spid="31"/>
                                        </p:tgtEl>
                                      </p:cBhvr>
                                    </p:animEffect>
                                  </p:childTnLst>
                                </p:cTn>
                              </p:par>
                            </p:childTnLst>
                          </p:cTn>
                        </p:par>
                        <p:par>
                          <p:cTn id="103" fill="hold">
                            <p:stCondLst>
                              <p:cond delay="6700"/>
                            </p:stCondLst>
                            <p:childTnLst>
                              <p:par>
                                <p:cTn id="104" presetID="10" presetClass="entr" presetSubtype="0" fill="hold" grpId="0" nodeType="afterEffect">
                                  <p:stCondLst>
                                    <p:cond delay="0"/>
                                  </p:stCondLst>
                                  <p:iterate type="wd">
                                    <p:tmPct val="10000"/>
                                  </p:iterate>
                                  <p:childTnLst>
                                    <p:set>
                                      <p:cBhvr>
                                        <p:cTn id="105" dur="1" fill="hold">
                                          <p:stCondLst>
                                            <p:cond delay="0"/>
                                          </p:stCondLst>
                                        </p:cTn>
                                        <p:tgtEl>
                                          <p:spTgt spid="32"/>
                                        </p:tgtEl>
                                        <p:attrNameLst>
                                          <p:attrName>style.visibility</p:attrName>
                                        </p:attrNameLst>
                                      </p:cBhvr>
                                      <p:to>
                                        <p:strVal val="visible"/>
                                      </p:to>
                                    </p:set>
                                    <p:animEffect transition="in" filter="fade">
                                      <p:cBhvr>
                                        <p:cTn id="106" dur="250"/>
                                        <p:tgtEl>
                                          <p:spTgt spid="32"/>
                                        </p:tgtEl>
                                      </p:cBhvr>
                                    </p:animEffect>
                                  </p:childTnLst>
                                </p:cTn>
                              </p:par>
                            </p:childTnLst>
                          </p:cTn>
                        </p:par>
                        <p:par>
                          <p:cTn id="107" fill="hold">
                            <p:stCondLst>
                              <p:cond delay="6950"/>
                            </p:stCondLst>
                            <p:childTnLst>
                              <p:par>
                                <p:cTn id="108" presetID="10" presetClass="entr" presetSubtype="0" fill="hold" grpId="0" nodeType="afterEffect">
                                  <p:stCondLst>
                                    <p:cond delay="0"/>
                                  </p:stCondLst>
                                  <p:iterate type="wd">
                                    <p:tmPct val="10000"/>
                                  </p:iterate>
                                  <p:childTnLst>
                                    <p:set>
                                      <p:cBhvr>
                                        <p:cTn id="109" dur="1" fill="hold">
                                          <p:stCondLst>
                                            <p:cond delay="0"/>
                                          </p:stCondLst>
                                        </p:cTn>
                                        <p:tgtEl>
                                          <p:spTgt spid="33"/>
                                        </p:tgtEl>
                                        <p:attrNameLst>
                                          <p:attrName>style.visibility</p:attrName>
                                        </p:attrNameLst>
                                      </p:cBhvr>
                                      <p:to>
                                        <p:strVal val="visible"/>
                                      </p:to>
                                    </p:set>
                                    <p:animEffect transition="in" filter="fade">
                                      <p:cBhvr>
                                        <p:cTn id="110" dur="250"/>
                                        <p:tgtEl>
                                          <p:spTgt spid="33"/>
                                        </p:tgtEl>
                                      </p:cBhvr>
                                    </p:animEffect>
                                  </p:childTnLst>
                                </p:cTn>
                              </p:par>
                            </p:childTnLst>
                          </p:cTn>
                        </p:par>
                        <p:par>
                          <p:cTn id="111" fill="hold">
                            <p:stCondLst>
                              <p:cond delay="7200"/>
                            </p:stCondLst>
                            <p:childTnLst>
                              <p:par>
                                <p:cTn id="112" presetID="10" presetClass="entr" presetSubtype="0" fill="hold" grpId="0" nodeType="afterEffect">
                                  <p:stCondLst>
                                    <p:cond delay="0"/>
                                  </p:stCondLst>
                                  <p:iterate type="wd">
                                    <p:tmPct val="10000"/>
                                  </p:iterate>
                                  <p:childTnLst>
                                    <p:set>
                                      <p:cBhvr>
                                        <p:cTn id="113" dur="1" fill="hold">
                                          <p:stCondLst>
                                            <p:cond delay="0"/>
                                          </p:stCondLst>
                                        </p:cTn>
                                        <p:tgtEl>
                                          <p:spTgt spid="34"/>
                                        </p:tgtEl>
                                        <p:attrNameLst>
                                          <p:attrName>style.visibility</p:attrName>
                                        </p:attrNameLst>
                                      </p:cBhvr>
                                      <p:to>
                                        <p:strVal val="visible"/>
                                      </p:to>
                                    </p:set>
                                    <p:animEffect transition="in" filter="fade">
                                      <p:cBhvr>
                                        <p:cTn id="114" dur="250"/>
                                        <p:tgtEl>
                                          <p:spTgt spid="34"/>
                                        </p:tgtEl>
                                      </p:cBhvr>
                                    </p:animEffect>
                                  </p:childTnLst>
                                </p:cTn>
                              </p:par>
                            </p:childTnLst>
                          </p:cTn>
                        </p:par>
                        <p:par>
                          <p:cTn id="115" fill="hold">
                            <p:stCondLst>
                              <p:cond delay="7450"/>
                            </p:stCondLst>
                            <p:childTnLst>
                              <p:par>
                                <p:cTn id="116" presetID="10" presetClass="entr" presetSubtype="0" fill="hold" grpId="0" nodeType="afterEffect">
                                  <p:stCondLst>
                                    <p:cond delay="0"/>
                                  </p:stCondLst>
                                  <p:iterate type="wd">
                                    <p:tmPct val="10000"/>
                                  </p:iterate>
                                  <p:childTnLst>
                                    <p:set>
                                      <p:cBhvr>
                                        <p:cTn id="117" dur="1" fill="hold">
                                          <p:stCondLst>
                                            <p:cond delay="0"/>
                                          </p:stCondLst>
                                        </p:cTn>
                                        <p:tgtEl>
                                          <p:spTgt spid="35"/>
                                        </p:tgtEl>
                                        <p:attrNameLst>
                                          <p:attrName>style.visibility</p:attrName>
                                        </p:attrNameLst>
                                      </p:cBhvr>
                                      <p:to>
                                        <p:strVal val="visible"/>
                                      </p:to>
                                    </p:set>
                                    <p:animEffect transition="in" filter="fade">
                                      <p:cBhvr>
                                        <p:cTn id="118" dur="250"/>
                                        <p:tgtEl>
                                          <p:spTgt spid="35"/>
                                        </p:tgtEl>
                                      </p:cBhvr>
                                    </p:animEffect>
                                  </p:childTnLst>
                                </p:cTn>
                              </p:par>
                            </p:childTnLst>
                          </p:cTn>
                        </p:par>
                        <p:par>
                          <p:cTn id="119" fill="hold">
                            <p:stCondLst>
                              <p:cond delay="7700"/>
                            </p:stCondLst>
                            <p:childTnLst>
                              <p:par>
                                <p:cTn id="120" presetID="10" presetClass="entr" presetSubtype="0" fill="hold" grpId="0" nodeType="afterEffect">
                                  <p:stCondLst>
                                    <p:cond delay="0"/>
                                  </p:stCondLst>
                                  <p:iterate type="wd">
                                    <p:tmPct val="10000"/>
                                  </p:iterate>
                                  <p:childTnLst>
                                    <p:set>
                                      <p:cBhvr>
                                        <p:cTn id="121" dur="1" fill="hold">
                                          <p:stCondLst>
                                            <p:cond delay="0"/>
                                          </p:stCondLst>
                                        </p:cTn>
                                        <p:tgtEl>
                                          <p:spTgt spid="36"/>
                                        </p:tgtEl>
                                        <p:attrNameLst>
                                          <p:attrName>style.visibility</p:attrName>
                                        </p:attrNameLst>
                                      </p:cBhvr>
                                      <p:to>
                                        <p:strVal val="visible"/>
                                      </p:to>
                                    </p:set>
                                    <p:animEffect transition="in" filter="fade">
                                      <p:cBhvr>
                                        <p:cTn id="122" dur="250"/>
                                        <p:tgtEl>
                                          <p:spTgt spid="36"/>
                                        </p:tgtEl>
                                      </p:cBhvr>
                                    </p:animEffect>
                                  </p:childTnLst>
                                </p:cTn>
                              </p:par>
                            </p:childTnLst>
                          </p:cTn>
                        </p:par>
                        <p:par>
                          <p:cTn id="123" fill="hold">
                            <p:stCondLst>
                              <p:cond delay="7950"/>
                            </p:stCondLst>
                            <p:childTnLst>
                              <p:par>
                                <p:cTn id="124" presetID="10" presetClass="entr" presetSubtype="0" fill="hold" grpId="0" nodeType="afterEffect">
                                  <p:stCondLst>
                                    <p:cond delay="0"/>
                                  </p:stCondLst>
                                  <p:iterate type="wd">
                                    <p:tmPct val="10000"/>
                                  </p:iterate>
                                  <p:childTnLst>
                                    <p:set>
                                      <p:cBhvr>
                                        <p:cTn id="125" dur="1" fill="hold">
                                          <p:stCondLst>
                                            <p:cond delay="0"/>
                                          </p:stCondLst>
                                        </p:cTn>
                                        <p:tgtEl>
                                          <p:spTgt spid="37"/>
                                        </p:tgtEl>
                                        <p:attrNameLst>
                                          <p:attrName>style.visibility</p:attrName>
                                        </p:attrNameLst>
                                      </p:cBhvr>
                                      <p:to>
                                        <p:strVal val="visible"/>
                                      </p:to>
                                    </p:set>
                                    <p:animEffect transition="in" filter="fade">
                                      <p:cBhvr>
                                        <p:cTn id="126" dur="250"/>
                                        <p:tgtEl>
                                          <p:spTgt spid="37"/>
                                        </p:tgtEl>
                                      </p:cBhvr>
                                    </p:animEffect>
                                  </p:childTnLst>
                                </p:cTn>
                              </p:par>
                            </p:childTnLst>
                          </p:cTn>
                        </p:par>
                        <p:par>
                          <p:cTn id="127" fill="hold">
                            <p:stCondLst>
                              <p:cond delay="8200"/>
                            </p:stCondLst>
                            <p:childTnLst>
                              <p:par>
                                <p:cTn id="128" presetID="10" presetClass="entr" presetSubtype="0" fill="hold" grpId="0" nodeType="afterEffect">
                                  <p:stCondLst>
                                    <p:cond delay="0"/>
                                  </p:stCondLst>
                                  <p:iterate type="wd">
                                    <p:tmPct val="10000"/>
                                  </p:iterate>
                                  <p:childTnLst>
                                    <p:set>
                                      <p:cBhvr>
                                        <p:cTn id="129" dur="1" fill="hold">
                                          <p:stCondLst>
                                            <p:cond delay="0"/>
                                          </p:stCondLst>
                                        </p:cTn>
                                        <p:tgtEl>
                                          <p:spTgt spid="38"/>
                                        </p:tgtEl>
                                        <p:attrNameLst>
                                          <p:attrName>style.visibility</p:attrName>
                                        </p:attrNameLst>
                                      </p:cBhvr>
                                      <p:to>
                                        <p:strVal val="visible"/>
                                      </p:to>
                                    </p:set>
                                    <p:animEffect transition="in" filter="fade">
                                      <p:cBhvr>
                                        <p:cTn id="130" dur="250"/>
                                        <p:tgtEl>
                                          <p:spTgt spid="38"/>
                                        </p:tgtEl>
                                      </p:cBhvr>
                                    </p:animEffect>
                                  </p:childTnLst>
                                </p:cTn>
                              </p:par>
                            </p:childTnLst>
                          </p:cTn>
                        </p:par>
                        <p:par>
                          <p:cTn id="131" fill="hold">
                            <p:stCondLst>
                              <p:cond delay="8450"/>
                            </p:stCondLst>
                            <p:childTnLst>
                              <p:par>
                                <p:cTn id="132" presetID="10" presetClass="entr" presetSubtype="0" fill="hold" grpId="0" nodeType="afterEffect">
                                  <p:stCondLst>
                                    <p:cond delay="0"/>
                                  </p:stCondLst>
                                  <p:iterate type="wd">
                                    <p:tmPct val="10000"/>
                                  </p:iterate>
                                  <p:childTnLst>
                                    <p:set>
                                      <p:cBhvr>
                                        <p:cTn id="133" dur="1" fill="hold">
                                          <p:stCondLst>
                                            <p:cond delay="0"/>
                                          </p:stCondLst>
                                        </p:cTn>
                                        <p:tgtEl>
                                          <p:spTgt spid="39"/>
                                        </p:tgtEl>
                                        <p:attrNameLst>
                                          <p:attrName>style.visibility</p:attrName>
                                        </p:attrNameLst>
                                      </p:cBhvr>
                                      <p:to>
                                        <p:strVal val="visible"/>
                                      </p:to>
                                    </p:set>
                                    <p:animEffect transition="in" filter="fade">
                                      <p:cBhvr>
                                        <p:cTn id="134" dur="250"/>
                                        <p:tgtEl>
                                          <p:spTgt spid="39"/>
                                        </p:tgtEl>
                                      </p:cBhvr>
                                    </p:animEffect>
                                  </p:childTnLst>
                                </p:cTn>
                              </p:par>
                            </p:childTnLst>
                          </p:cTn>
                        </p:par>
                        <p:par>
                          <p:cTn id="135" fill="hold">
                            <p:stCondLst>
                              <p:cond delay="8700"/>
                            </p:stCondLst>
                            <p:childTnLst>
                              <p:par>
                                <p:cTn id="136" presetID="10" presetClass="entr" presetSubtype="0" fill="hold" grpId="0" nodeType="afterEffect">
                                  <p:stCondLst>
                                    <p:cond delay="0"/>
                                  </p:stCondLst>
                                  <p:iterate type="wd">
                                    <p:tmPct val="10000"/>
                                  </p:iterate>
                                  <p:childTnLst>
                                    <p:set>
                                      <p:cBhvr>
                                        <p:cTn id="137" dur="1" fill="hold">
                                          <p:stCondLst>
                                            <p:cond delay="0"/>
                                          </p:stCondLst>
                                        </p:cTn>
                                        <p:tgtEl>
                                          <p:spTgt spid="40"/>
                                        </p:tgtEl>
                                        <p:attrNameLst>
                                          <p:attrName>style.visibility</p:attrName>
                                        </p:attrNameLst>
                                      </p:cBhvr>
                                      <p:to>
                                        <p:strVal val="visible"/>
                                      </p:to>
                                    </p:set>
                                    <p:animEffect transition="in" filter="fade">
                                      <p:cBhvr>
                                        <p:cTn id="138" dur="250"/>
                                        <p:tgtEl>
                                          <p:spTgt spid="40"/>
                                        </p:tgtEl>
                                      </p:cBhvr>
                                    </p:animEffect>
                                  </p:childTnLst>
                                </p:cTn>
                              </p:par>
                            </p:childTnLst>
                          </p:cTn>
                        </p:par>
                        <p:par>
                          <p:cTn id="139" fill="hold">
                            <p:stCondLst>
                              <p:cond delay="8950"/>
                            </p:stCondLst>
                            <p:childTnLst>
                              <p:par>
                                <p:cTn id="140" presetID="10" presetClass="entr" presetSubtype="0" fill="hold" grpId="0" nodeType="afterEffect">
                                  <p:stCondLst>
                                    <p:cond delay="0"/>
                                  </p:stCondLst>
                                  <p:iterate type="wd">
                                    <p:tmPct val="10000"/>
                                  </p:iterate>
                                  <p:childTnLst>
                                    <p:set>
                                      <p:cBhvr>
                                        <p:cTn id="141" dur="1" fill="hold">
                                          <p:stCondLst>
                                            <p:cond delay="0"/>
                                          </p:stCondLst>
                                        </p:cTn>
                                        <p:tgtEl>
                                          <p:spTgt spid="41"/>
                                        </p:tgtEl>
                                        <p:attrNameLst>
                                          <p:attrName>style.visibility</p:attrName>
                                        </p:attrNameLst>
                                      </p:cBhvr>
                                      <p:to>
                                        <p:strVal val="visible"/>
                                      </p:to>
                                    </p:set>
                                    <p:animEffect transition="in" filter="fade">
                                      <p:cBhvr>
                                        <p:cTn id="142" dur="250"/>
                                        <p:tgtEl>
                                          <p:spTgt spid="41"/>
                                        </p:tgtEl>
                                      </p:cBhvr>
                                    </p:animEffect>
                                  </p:childTnLst>
                                </p:cTn>
                              </p:par>
                            </p:childTnLst>
                          </p:cTn>
                        </p:par>
                        <p:par>
                          <p:cTn id="143" fill="hold">
                            <p:stCondLst>
                              <p:cond delay="9200"/>
                            </p:stCondLst>
                            <p:childTnLst>
                              <p:par>
                                <p:cTn id="144" presetID="10" presetClass="entr" presetSubtype="0" fill="hold" grpId="0" nodeType="afterEffect">
                                  <p:stCondLst>
                                    <p:cond delay="0"/>
                                  </p:stCondLst>
                                  <p:iterate type="wd">
                                    <p:tmPct val="10000"/>
                                  </p:iterate>
                                  <p:childTnLst>
                                    <p:set>
                                      <p:cBhvr>
                                        <p:cTn id="145" dur="1" fill="hold">
                                          <p:stCondLst>
                                            <p:cond delay="0"/>
                                          </p:stCondLst>
                                        </p:cTn>
                                        <p:tgtEl>
                                          <p:spTgt spid="42"/>
                                        </p:tgtEl>
                                        <p:attrNameLst>
                                          <p:attrName>style.visibility</p:attrName>
                                        </p:attrNameLst>
                                      </p:cBhvr>
                                      <p:to>
                                        <p:strVal val="visible"/>
                                      </p:to>
                                    </p:set>
                                    <p:animEffect transition="in" filter="fade">
                                      <p:cBhvr>
                                        <p:cTn id="146" dur="250"/>
                                        <p:tgtEl>
                                          <p:spTgt spid="42"/>
                                        </p:tgtEl>
                                      </p:cBhvr>
                                    </p:animEffect>
                                  </p:childTnLst>
                                </p:cTn>
                              </p:par>
                            </p:childTnLst>
                          </p:cTn>
                        </p:par>
                        <p:par>
                          <p:cTn id="147" fill="hold">
                            <p:stCondLst>
                              <p:cond delay="9450"/>
                            </p:stCondLst>
                            <p:childTnLst>
                              <p:par>
                                <p:cTn id="148" presetID="10" presetClass="entr" presetSubtype="0" fill="hold" grpId="0" nodeType="afterEffect">
                                  <p:stCondLst>
                                    <p:cond delay="0"/>
                                  </p:stCondLst>
                                  <p:iterate type="wd">
                                    <p:tmPct val="10000"/>
                                  </p:iterate>
                                  <p:childTnLst>
                                    <p:set>
                                      <p:cBhvr>
                                        <p:cTn id="149" dur="1" fill="hold">
                                          <p:stCondLst>
                                            <p:cond delay="0"/>
                                          </p:stCondLst>
                                        </p:cTn>
                                        <p:tgtEl>
                                          <p:spTgt spid="43"/>
                                        </p:tgtEl>
                                        <p:attrNameLst>
                                          <p:attrName>style.visibility</p:attrName>
                                        </p:attrNameLst>
                                      </p:cBhvr>
                                      <p:to>
                                        <p:strVal val="visible"/>
                                      </p:to>
                                    </p:set>
                                    <p:animEffect transition="in" filter="fade">
                                      <p:cBhvr>
                                        <p:cTn id="150" dur="250"/>
                                        <p:tgtEl>
                                          <p:spTgt spid="43"/>
                                        </p:tgtEl>
                                      </p:cBhvr>
                                    </p:animEffect>
                                  </p:childTnLst>
                                </p:cTn>
                              </p:par>
                            </p:childTnLst>
                          </p:cTn>
                        </p:par>
                        <p:par>
                          <p:cTn id="151" fill="hold">
                            <p:stCondLst>
                              <p:cond delay="9700"/>
                            </p:stCondLst>
                            <p:childTnLst>
                              <p:par>
                                <p:cTn id="152" presetID="10" presetClass="entr" presetSubtype="0" fill="hold" grpId="0" nodeType="afterEffect">
                                  <p:stCondLst>
                                    <p:cond delay="0"/>
                                  </p:stCondLst>
                                  <p:iterate type="wd">
                                    <p:tmPct val="10000"/>
                                  </p:iterate>
                                  <p:childTnLst>
                                    <p:set>
                                      <p:cBhvr>
                                        <p:cTn id="153" dur="1" fill="hold">
                                          <p:stCondLst>
                                            <p:cond delay="0"/>
                                          </p:stCondLst>
                                        </p:cTn>
                                        <p:tgtEl>
                                          <p:spTgt spid="44"/>
                                        </p:tgtEl>
                                        <p:attrNameLst>
                                          <p:attrName>style.visibility</p:attrName>
                                        </p:attrNameLst>
                                      </p:cBhvr>
                                      <p:to>
                                        <p:strVal val="visible"/>
                                      </p:to>
                                    </p:set>
                                    <p:animEffect transition="in" filter="fade">
                                      <p:cBhvr>
                                        <p:cTn id="154" dur="250"/>
                                        <p:tgtEl>
                                          <p:spTgt spid="44"/>
                                        </p:tgtEl>
                                      </p:cBhvr>
                                    </p:animEffect>
                                  </p:childTnLst>
                                </p:cTn>
                              </p:par>
                            </p:childTnLst>
                          </p:cTn>
                        </p:par>
                        <p:par>
                          <p:cTn id="155" fill="hold">
                            <p:stCondLst>
                              <p:cond delay="9950"/>
                            </p:stCondLst>
                            <p:childTnLst>
                              <p:par>
                                <p:cTn id="156" presetID="10" presetClass="entr" presetSubtype="0" fill="hold" grpId="0" nodeType="afterEffect">
                                  <p:stCondLst>
                                    <p:cond delay="0"/>
                                  </p:stCondLst>
                                  <p:iterate type="wd">
                                    <p:tmPct val="10000"/>
                                  </p:iterate>
                                  <p:childTnLst>
                                    <p:set>
                                      <p:cBhvr>
                                        <p:cTn id="157" dur="1" fill="hold">
                                          <p:stCondLst>
                                            <p:cond delay="0"/>
                                          </p:stCondLst>
                                        </p:cTn>
                                        <p:tgtEl>
                                          <p:spTgt spid="45"/>
                                        </p:tgtEl>
                                        <p:attrNameLst>
                                          <p:attrName>style.visibility</p:attrName>
                                        </p:attrNameLst>
                                      </p:cBhvr>
                                      <p:to>
                                        <p:strVal val="visible"/>
                                      </p:to>
                                    </p:set>
                                    <p:animEffect transition="in" filter="fade">
                                      <p:cBhvr>
                                        <p:cTn id="158" dur="250"/>
                                        <p:tgtEl>
                                          <p:spTgt spid="45"/>
                                        </p:tgtEl>
                                      </p:cBhvr>
                                    </p:animEffect>
                                  </p:childTnLst>
                                </p:cTn>
                              </p:par>
                            </p:childTnLst>
                          </p:cTn>
                        </p:par>
                        <p:par>
                          <p:cTn id="159" fill="hold">
                            <p:stCondLst>
                              <p:cond delay="10200"/>
                            </p:stCondLst>
                            <p:childTnLst>
                              <p:par>
                                <p:cTn id="160" presetID="10" presetClass="entr" presetSubtype="0" fill="hold" grpId="0" nodeType="afterEffect">
                                  <p:stCondLst>
                                    <p:cond delay="0"/>
                                  </p:stCondLst>
                                  <p:iterate type="wd">
                                    <p:tmPct val="10000"/>
                                  </p:iterate>
                                  <p:childTnLst>
                                    <p:set>
                                      <p:cBhvr>
                                        <p:cTn id="161" dur="1" fill="hold">
                                          <p:stCondLst>
                                            <p:cond delay="0"/>
                                          </p:stCondLst>
                                        </p:cTn>
                                        <p:tgtEl>
                                          <p:spTgt spid="46"/>
                                        </p:tgtEl>
                                        <p:attrNameLst>
                                          <p:attrName>style.visibility</p:attrName>
                                        </p:attrNameLst>
                                      </p:cBhvr>
                                      <p:to>
                                        <p:strVal val="visible"/>
                                      </p:to>
                                    </p:set>
                                    <p:animEffect transition="in" filter="fade">
                                      <p:cBhvr>
                                        <p:cTn id="162" dur="250"/>
                                        <p:tgtEl>
                                          <p:spTgt spid="46"/>
                                        </p:tgtEl>
                                      </p:cBhvr>
                                    </p:animEffect>
                                  </p:childTnLst>
                                </p:cTn>
                              </p:par>
                            </p:childTnLst>
                          </p:cTn>
                        </p:par>
                        <p:par>
                          <p:cTn id="163" fill="hold">
                            <p:stCondLst>
                              <p:cond delay="10450"/>
                            </p:stCondLst>
                            <p:childTnLst>
                              <p:par>
                                <p:cTn id="164" presetID="10" presetClass="entr" presetSubtype="0" fill="hold" grpId="0" nodeType="afterEffect">
                                  <p:stCondLst>
                                    <p:cond delay="0"/>
                                  </p:stCondLst>
                                  <p:iterate type="wd">
                                    <p:tmPct val="10000"/>
                                  </p:iterate>
                                  <p:childTnLst>
                                    <p:set>
                                      <p:cBhvr>
                                        <p:cTn id="165" dur="1" fill="hold">
                                          <p:stCondLst>
                                            <p:cond delay="0"/>
                                          </p:stCondLst>
                                        </p:cTn>
                                        <p:tgtEl>
                                          <p:spTgt spid="47"/>
                                        </p:tgtEl>
                                        <p:attrNameLst>
                                          <p:attrName>style.visibility</p:attrName>
                                        </p:attrNameLst>
                                      </p:cBhvr>
                                      <p:to>
                                        <p:strVal val="visible"/>
                                      </p:to>
                                    </p:set>
                                    <p:animEffect transition="in" filter="fade">
                                      <p:cBhvr>
                                        <p:cTn id="166" dur="250"/>
                                        <p:tgtEl>
                                          <p:spTgt spid="47"/>
                                        </p:tgtEl>
                                      </p:cBhvr>
                                    </p:animEffect>
                                  </p:childTnLst>
                                </p:cTn>
                              </p:par>
                            </p:childTnLst>
                          </p:cTn>
                        </p:par>
                        <p:par>
                          <p:cTn id="167" fill="hold">
                            <p:stCondLst>
                              <p:cond delay="10700"/>
                            </p:stCondLst>
                            <p:childTnLst>
                              <p:par>
                                <p:cTn id="168" presetID="10" presetClass="entr" presetSubtype="0" fill="hold" grpId="0" nodeType="afterEffect">
                                  <p:stCondLst>
                                    <p:cond delay="0"/>
                                  </p:stCondLst>
                                  <p:iterate type="wd">
                                    <p:tmPct val="10000"/>
                                  </p:iterate>
                                  <p:childTnLst>
                                    <p:set>
                                      <p:cBhvr>
                                        <p:cTn id="169" dur="1" fill="hold">
                                          <p:stCondLst>
                                            <p:cond delay="0"/>
                                          </p:stCondLst>
                                        </p:cTn>
                                        <p:tgtEl>
                                          <p:spTgt spid="48"/>
                                        </p:tgtEl>
                                        <p:attrNameLst>
                                          <p:attrName>style.visibility</p:attrName>
                                        </p:attrNameLst>
                                      </p:cBhvr>
                                      <p:to>
                                        <p:strVal val="visible"/>
                                      </p:to>
                                    </p:set>
                                    <p:animEffect transition="in" filter="fade">
                                      <p:cBhvr>
                                        <p:cTn id="170" dur="250"/>
                                        <p:tgtEl>
                                          <p:spTgt spid="48"/>
                                        </p:tgtEl>
                                      </p:cBhvr>
                                    </p:animEffect>
                                  </p:childTnLst>
                                </p:cTn>
                              </p:par>
                            </p:childTnLst>
                          </p:cTn>
                        </p:par>
                        <p:par>
                          <p:cTn id="171" fill="hold">
                            <p:stCondLst>
                              <p:cond delay="10950"/>
                            </p:stCondLst>
                            <p:childTnLst>
                              <p:par>
                                <p:cTn id="172" presetID="10" presetClass="entr" presetSubtype="0" fill="hold" grpId="0" nodeType="afterEffect">
                                  <p:stCondLst>
                                    <p:cond delay="0"/>
                                  </p:stCondLst>
                                  <p:iterate type="wd">
                                    <p:tmPct val="10000"/>
                                  </p:iterate>
                                  <p:childTnLst>
                                    <p:set>
                                      <p:cBhvr>
                                        <p:cTn id="173" dur="1" fill="hold">
                                          <p:stCondLst>
                                            <p:cond delay="0"/>
                                          </p:stCondLst>
                                        </p:cTn>
                                        <p:tgtEl>
                                          <p:spTgt spid="49"/>
                                        </p:tgtEl>
                                        <p:attrNameLst>
                                          <p:attrName>style.visibility</p:attrName>
                                        </p:attrNameLst>
                                      </p:cBhvr>
                                      <p:to>
                                        <p:strVal val="visible"/>
                                      </p:to>
                                    </p:set>
                                    <p:animEffect transition="in" filter="fade">
                                      <p:cBhvr>
                                        <p:cTn id="174" dur="250"/>
                                        <p:tgtEl>
                                          <p:spTgt spid="49"/>
                                        </p:tgtEl>
                                      </p:cBhvr>
                                    </p:animEffect>
                                  </p:childTnLst>
                                </p:cTn>
                              </p:par>
                            </p:childTnLst>
                          </p:cTn>
                        </p:par>
                        <p:par>
                          <p:cTn id="175" fill="hold">
                            <p:stCondLst>
                              <p:cond delay="11200"/>
                            </p:stCondLst>
                            <p:childTnLst>
                              <p:par>
                                <p:cTn id="176" presetID="10" presetClass="entr" presetSubtype="0" fill="hold" grpId="0" nodeType="afterEffect">
                                  <p:stCondLst>
                                    <p:cond delay="0"/>
                                  </p:stCondLst>
                                  <p:iterate type="wd">
                                    <p:tmPct val="10000"/>
                                  </p:iterate>
                                  <p:childTnLst>
                                    <p:set>
                                      <p:cBhvr>
                                        <p:cTn id="177" dur="1" fill="hold">
                                          <p:stCondLst>
                                            <p:cond delay="0"/>
                                          </p:stCondLst>
                                        </p:cTn>
                                        <p:tgtEl>
                                          <p:spTgt spid="50"/>
                                        </p:tgtEl>
                                        <p:attrNameLst>
                                          <p:attrName>style.visibility</p:attrName>
                                        </p:attrNameLst>
                                      </p:cBhvr>
                                      <p:to>
                                        <p:strVal val="visible"/>
                                      </p:to>
                                    </p:set>
                                    <p:animEffect transition="in" filter="fade">
                                      <p:cBhvr>
                                        <p:cTn id="178" dur="250"/>
                                        <p:tgtEl>
                                          <p:spTgt spid="50"/>
                                        </p:tgtEl>
                                      </p:cBhvr>
                                    </p:animEffect>
                                  </p:childTnLst>
                                </p:cTn>
                              </p:par>
                            </p:childTnLst>
                          </p:cTn>
                        </p:par>
                        <p:par>
                          <p:cTn id="179" fill="hold">
                            <p:stCondLst>
                              <p:cond delay="11450"/>
                            </p:stCondLst>
                            <p:childTnLst>
                              <p:par>
                                <p:cTn id="180" presetID="10" presetClass="entr" presetSubtype="0" fill="hold" grpId="0" nodeType="afterEffect">
                                  <p:stCondLst>
                                    <p:cond delay="0"/>
                                  </p:stCondLst>
                                  <p:iterate type="wd">
                                    <p:tmPct val="10000"/>
                                  </p:iterate>
                                  <p:childTnLst>
                                    <p:set>
                                      <p:cBhvr>
                                        <p:cTn id="181" dur="1" fill="hold">
                                          <p:stCondLst>
                                            <p:cond delay="0"/>
                                          </p:stCondLst>
                                        </p:cTn>
                                        <p:tgtEl>
                                          <p:spTgt spid="51"/>
                                        </p:tgtEl>
                                        <p:attrNameLst>
                                          <p:attrName>style.visibility</p:attrName>
                                        </p:attrNameLst>
                                      </p:cBhvr>
                                      <p:to>
                                        <p:strVal val="visible"/>
                                      </p:to>
                                    </p:set>
                                    <p:animEffect transition="in" filter="fade">
                                      <p:cBhvr>
                                        <p:cTn id="182" dur="250"/>
                                        <p:tgtEl>
                                          <p:spTgt spid="51"/>
                                        </p:tgtEl>
                                      </p:cBhvr>
                                    </p:animEffect>
                                  </p:childTnLst>
                                </p:cTn>
                              </p:par>
                            </p:childTnLst>
                          </p:cTn>
                        </p:par>
                        <p:par>
                          <p:cTn id="183" fill="hold">
                            <p:stCondLst>
                              <p:cond delay="11700"/>
                            </p:stCondLst>
                            <p:childTnLst>
                              <p:par>
                                <p:cTn id="184" presetID="10" presetClass="entr" presetSubtype="0" fill="hold" grpId="0" nodeType="afterEffect">
                                  <p:stCondLst>
                                    <p:cond delay="0"/>
                                  </p:stCondLst>
                                  <p:iterate type="wd">
                                    <p:tmPct val="10000"/>
                                  </p:iterate>
                                  <p:childTnLst>
                                    <p:set>
                                      <p:cBhvr>
                                        <p:cTn id="185" dur="1" fill="hold">
                                          <p:stCondLst>
                                            <p:cond delay="0"/>
                                          </p:stCondLst>
                                        </p:cTn>
                                        <p:tgtEl>
                                          <p:spTgt spid="52"/>
                                        </p:tgtEl>
                                        <p:attrNameLst>
                                          <p:attrName>style.visibility</p:attrName>
                                        </p:attrNameLst>
                                      </p:cBhvr>
                                      <p:to>
                                        <p:strVal val="visible"/>
                                      </p:to>
                                    </p:set>
                                    <p:animEffect transition="in" filter="fade">
                                      <p:cBhvr>
                                        <p:cTn id="186" dur="250"/>
                                        <p:tgtEl>
                                          <p:spTgt spid="52"/>
                                        </p:tgtEl>
                                      </p:cBhvr>
                                    </p:animEffect>
                                  </p:childTnLst>
                                </p:cTn>
                              </p:par>
                            </p:childTnLst>
                          </p:cTn>
                        </p:par>
                        <p:par>
                          <p:cTn id="187" fill="hold">
                            <p:stCondLst>
                              <p:cond delay="11950"/>
                            </p:stCondLst>
                            <p:childTnLst>
                              <p:par>
                                <p:cTn id="188" presetID="10" presetClass="entr" presetSubtype="0" fill="hold" grpId="0" nodeType="afterEffect">
                                  <p:stCondLst>
                                    <p:cond delay="0"/>
                                  </p:stCondLst>
                                  <p:iterate type="wd">
                                    <p:tmPct val="10000"/>
                                  </p:iterate>
                                  <p:childTnLst>
                                    <p:set>
                                      <p:cBhvr>
                                        <p:cTn id="189" dur="1" fill="hold">
                                          <p:stCondLst>
                                            <p:cond delay="0"/>
                                          </p:stCondLst>
                                        </p:cTn>
                                        <p:tgtEl>
                                          <p:spTgt spid="53"/>
                                        </p:tgtEl>
                                        <p:attrNameLst>
                                          <p:attrName>style.visibility</p:attrName>
                                        </p:attrNameLst>
                                      </p:cBhvr>
                                      <p:to>
                                        <p:strVal val="visible"/>
                                      </p:to>
                                    </p:set>
                                    <p:animEffect transition="in" filter="fade">
                                      <p:cBhvr>
                                        <p:cTn id="190" dur="250"/>
                                        <p:tgtEl>
                                          <p:spTgt spid="53"/>
                                        </p:tgtEl>
                                      </p:cBhvr>
                                    </p:animEffect>
                                  </p:childTnLst>
                                </p:cTn>
                              </p:par>
                            </p:childTnLst>
                          </p:cTn>
                        </p:par>
                        <p:par>
                          <p:cTn id="191" fill="hold">
                            <p:stCondLst>
                              <p:cond delay="12200"/>
                            </p:stCondLst>
                            <p:childTnLst>
                              <p:par>
                                <p:cTn id="192" presetID="10" presetClass="entr" presetSubtype="0" fill="hold" grpId="0" nodeType="afterEffect">
                                  <p:stCondLst>
                                    <p:cond delay="0"/>
                                  </p:stCondLst>
                                  <p:iterate type="wd">
                                    <p:tmPct val="10000"/>
                                  </p:iterate>
                                  <p:childTnLst>
                                    <p:set>
                                      <p:cBhvr>
                                        <p:cTn id="193" dur="1" fill="hold">
                                          <p:stCondLst>
                                            <p:cond delay="0"/>
                                          </p:stCondLst>
                                        </p:cTn>
                                        <p:tgtEl>
                                          <p:spTgt spid="54"/>
                                        </p:tgtEl>
                                        <p:attrNameLst>
                                          <p:attrName>style.visibility</p:attrName>
                                        </p:attrNameLst>
                                      </p:cBhvr>
                                      <p:to>
                                        <p:strVal val="visible"/>
                                      </p:to>
                                    </p:set>
                                    <p:animEffect transition="in" filter="fade">
                                      <p:cBhvr>
                                        <p:cTn id="194" dur="250"/>
                                        <p:tgtEl>
                                          <p:spTgt spid="54"/>
                                        </p:tgtEl>
                                      </p:cBhvr>
                                    </p:animEffect>
                                  </p:childTnLst>
                                </p:cTn>
                              </p:par>
                            </p:childTnLst>
                          </p:cTn>
                        </p:par>
                        <p:par>
                          <p:cTn id="195" fill="hold">
                            <p:stCondLst>
                              <p:cond delay="12450"/>
                            </p:stCondLst>
                            <p:childTnLst>
                              <p:par>
                                <p:cTn id="196" presetID="10" presetClass="entr" presetSubtype="0" fill="hold" grpId="0" nodeType="afterEffect">
                                  <p:stCondLst>
                                    <p:cond delay="0"/>
                                  </p:stCondLst>
                                  <p:iterate type="wd">
                                    <p:tmPct val="10000"/>
                                  </p:iterate>
                                  <p:childTnLst>
                                    <p:set>
                                      <p:cBhvr>
                                        <p:cTn id="197" dur="1" fill="hold">
                                          <p:stCondLst>
                                            <p:cond delay="0"/>
                                          </p:stCondLst>
                                        </p:cTn>
                                        <p:tgtEl>
                                          <p:spTgt spid="55"/>
                                        </p:tgtEl>
                                        <p:attrNameLst>
                                          <p:attrName>style.visibility</p:attrName>
                                        </p:attrNameLst>
                                      </p:cBhvr>
                                      <p:to>
                                        <p:strVal val="visible"/>
                                      </p:to>
                                    </p:set>
                                    <p:animEffect transition="in" filter="fade">
                                      <p:cBhvr>
                                        <p:cTn id="198" dur="250"/>
                                        <p:tgtEl>
                                          <p:spTgt spid="55"/>
                                        </p:tgtEl>
                                      </p:cBhvr>
                                    </p:animEffect>
                                  </p:childTnLst>
                                </p:cTn>
                              </p:par>
                            </p:childTnLst>
                          </p:cTn>
                        </p:par>
                        <p:par>
                          <p:cTn id="199" fill="hold">
                            <p:stCondLst>
                              <p:cond delay="12700"/>
                            </p:stCondLst>
                            <p:childTnLst>
                              <p:par>
                                <p:cTn id="200" presetID="10" presetClass="entr" presetSubtype="0" fill="hold" grpId="0" nodeType="afterEffect">
                                  <p:stCondLst>
                                    <p:cond delay="0"/>
                                  </p:stCondLst>
                                  <p:iterate type="wd">
                                    <p:tmPct val="10000"/>
                                  </p:iterate>
                                  <p:childTnLst>
                                    <p:set>
                                      <p:cBhvr>
                                        <p:cTn id="201" dur="1" fill="hold">
                                          <p:stCondLst>
                                            <p:cond delay="0"/>
                                          </p:stCondLst>
                                        </p:cTn>
                                        <p:tgtEl>
                                          <p:spTgt spid="56"/>
                                        </p:tgtEl>
                                        <p:attrNameLst>
                                          <p:attrName>style.visibility</p:attrName>
                                        </p:attrNameLst>
                                      </p:cBhvr>
                                      <p:to>
                                        <p:strVal val="visible"/>
                                      </p:to>
                                    </p:set>
                                    <p:animEffect transition="in" filter="fade">
                                      <p:cBhvr>
                                        <p:cTn id="202" dur="250"/>
                                        <p:tgtEl>
                                          <p:spTgt spid="56"/>
                                        </p:tgtEl>
                                      </p:cBhvr>
                                    </p:animEffect>
                                  </p:childTnLst>
                                </p:cTn>
                              </p:par>
                            </p:childTnLst>
                          </p:cTn>
                        </p:par>
                        <p:par>
                          <p:cTn id="203" fill="hold">
                            <p:stCondLst>
                              <p:cond delay="12950"/>
                            </p:stCondLst>
                            <p:childTnLst>
                              <p:par>
                                <p:cTn id="204" presetID="10" presetClass="entr" presetSubtype="0" fill="hold" grpId="0" nodeType="afterEffect">
                                  <p:stCondLst>
                                    <p:cond delay="0"/>
                                  </p:stCondLst>
                                  <p:childTnLst>
                                    <p:set>
                                      <p:cBhvr>
                                        <p:cTn id="205" dur="1" fill="hold">
                                          <p:stCondLst>
                                            <p:cond delay="0"/>
                                          </p:stCondLst>
                                        </p:cTn>
                                        <p:tgtEl>
                                          <p:spTgt spid="64"/>
                                        </p:tgtEl>
                                        <p:attrNameLst>
                                          <p:attrName>style.visibility</p:attrName>
                                        </p:attrNameLst>
                                      </p:cBhvr>
                                      <p:to>
                                        <p:strVal val="visible"/>
                                      </p:to>
                                    </p:set>
                                    <p:animEffect transition="in" filter="fade">
                                      <p:cBhvr>
                                        <p:cTn id="206" dur="250"/>
                                        <p:tgtEl>
                                          <p:spTgt spid="64"/>
                                        </p:tgtEl>
                                      </p:cBhvr>
                                    </p:animEffect>
                                  </p:childTnLst>
                                </p:cTn>
                              </p:par>
                            </p:childTnLst>
                          </p:cTn>
                        </p:par>
                        <p:par>
                          <p:cTn id="207" fill="hold">
                            <p:stCondLst>
                              <p:cond delay="13200"/>
                            </p:stCondLst>
                            <p:childTnLst>
                              <p:par>
                                <p:cTn id="208" presetID="10" presetClass="entr" presetSubtype="0" fill="hold" grpId="0" nodeType="afterEffect">
                                  <p:stCondLst>
                                    <p:cond delay="0"/>
                                  </p:stCondLst>
                                  <p:childTnLst>
                                    <p:set>
                                      <p:cBhvr>
                                        <p:cTn id="209" dur="1" fill="hold">
                                          <p:stCondLst>
                                            <p:cond delay="0"/>
                                          </p:stCondLst>
                                        </p:cTn>
                                        <p:tgtEl>
                                          <p:spTgt spid="65"/>
                                        </p:tgtEl>
                                        <p:attrNameLst>
                                          <p:attrName>style.visibility</p:attrName>
                                        </p:attrNameLst>
                                      </p:cBhvr>
                                      <p:to>
                                        <p:strVal val="visible"/>
                                      </p:to>
                                    </p:set>
                                    <p:animEffect transition="in" filter="fade">
                                      <p:cBhvr>
                                        <p:cTn id="210" dur="250"/>
                                        <p:tgtEl>
                                          <p:spTgt spid="65"/>
                                        </p:tgtEl>
                                      </p:cBhvr>
                                    </p:animEffect>
                                  </p:childTnLst>
                                </p:cTn>
                              </p:par>
                            </p:childTnLst>
                          </p:cTn>
                        </p:par>
                        <p:par>
                          <p:cTn id="211" fill="hold">
                            <p:stCondLst>
                              <p:cond delay="13450"/>
                            </p:stCondLst>
                            <p:childTnLst>
                              <p:par>
                                <p:cTn id="212" presetID="10" presetClass="entr" presetSubtype="0" fill="hold" grpId="0" nodeType="afterEffect">
                                  <p:stCondLst>
                                    <p:cond delay="0"/>
                                  </p:stCondLst>
                                  <p:iterate type="wd">
                                    <p:tmPct val="10000"/>
                                  </p:iterate>
                                  <p:childTnLst>
                                    <p:set>
                                      <p:cBhvr>
                                        <p:cTn id="213" dur="1" fill="hold">
                                          <p:stCondLst>
                                            <p:cond delay="0"/>
                                          </p:stCondLst>
                                        </p:cTn>
                                        <p:tgtEl>
                                          <p:spTgt spid="66"/>
                                        </p:tgtEl>
                                        <p:attrNameLst>
                                          <p:attrName>style.visibility</p:attrName>
                                        </p:attrNameLst>
                                      </p:cBhvr>
                                      <p:to>
                                        <p:strVal val="visible"/>
                                      </p:to>
                                    </p:set>
                                    <p:animEffect transition="in" filter="fade">
                                      <p:cBhvr>
                                        <p:cTn id="214" dur="250"/>
                                        <p:tgtEl>
                                          <p:spTgt spid="66"/>
                                        </p:tgtEl>
                                      </p:cBhvr>
                                    </p:animEffect>
                                  </p:childTnLst>
                                </p:cTn>
                              </p:par>
                            </p:childTnLst>
                          </p:cTn>
                        </p:par>
                        <p:par>
                          <p:cTn id="215" fill="hold">
                            <p:stCondLst>
                              <p:cond delay="13700"/>
                            </p:stCondLst>
                            <p:childTnLst>
                              <p:par>
                                <p:cTn id="216" presetID="10" presetClass="entr" presetSubtype="0" fill="hold" grpId="0" nodeType="afterEffect">
                                  <p:stCondLst>
                                    <p:cond delay="0"/>
                                  </p:stCondLst>
                                  <p:childTnLst>
                                    <p:set>
                                      <p:cBhvr>
                                        <p:cTn id="217" dur="1" fill="hold">
                                          <p:stCondLst>
                                            <p:cond delay="0"/>
                                          </p:stCondLst>
                                        </p:cTn>
                                        <p:tgtEl>
                                          <p:spTgt spid="67"/>
                                        </p:tgtEl>
                                        <p:attrNameLst>
                                          <p:attrName>style.visibility</p:attrName>
                                        </p:attrNameLst>
                                      </p:cBhvr>
                                      <p:to>
                                        <p:strVal val="visible"/>
                                      </p:to>
                                    </p:set>
                                    <p:animEffect transition="in" filter="fade">
                                      <p:cBhvr>
                                        <p:cTn id="218" dur="250"/>
                                        <p:tgtEl>
                                          <p:spTgt spid="67"/>
                                        </p:tgtEl>
                                      </p:cBhvr>
                                    </p:animEffect>
                                  </p:childTnLst>
                                </p:cTn>
                              </p:par>
                            </p:childTnLst>
                          </p:cTn>
                        </p:par>
                        <p:par>
                          <p:cTn id="219" fill="hold">
                            <p:stCondLst>
                              <p:cond delay="13950"/>
                            </p:stCondLst>
                            <p:childTnLst>
                              <p:par>
                                <p:cTn id="220" presetID="10" presetClass="entr" presetSubtype="0" fill="hold" grpId="0" nodeType="afterEffect">
                                  <p:stCondLst>
                                    <p:cond delay="0"/>
                                  </p:stCondLst>
                                  <p:childTnLst>
                                    <p:set>
                                      <p:cBhvr>
                                        <p:cTn id="221" dur="1" fill="hold">
                                          <p:stCondLst>
                                            <p:cond delay="0"/>
                                          </p:stCondLst>
                                        </p:cTn>
                                        <p:tgtEl>
                                          <p:spTgt spid="68"/>
                                        </p:tgtEl>
                                        <p:attrNameLst>
                                          <p:attrName>style.visibility</p:attrName>
                                        </p:attrNameLst>
                                      </p:cBhvr>
                                      <p:to>
                                        <p:strVal val="visible"/>
                                      </p:to>
                                    </p:set>
                                    <p:animEffect transition="in" filter="fade">
                                      <p:cBhvr>
                                        <p:cTn id="222" dur="250"/>
                                        <p:tgtEl>
                                          <p:spTgt spid="68"/>
                                        </p:tgtEl>
                                      </p:cBhvr>
                                    </p:animEffect>
                                  </p:childTnLst>
                                </p:cTn>
                              </p:par>
                            </p:childTnLst>
                          </p:cTn>
                        </p:par>
                        <p:par>
                          <p:cTn id="223" fill="hold">
                            <p:stCondLst>
                              <p:cond delay="14200"/>
                            </p:stCondLst>
                            <p:childTnLst>
                              <p:par>
                                <p:cTn id="224" presetID="10" presetClass="entr" presetSubtype="0" fill="hold" grpId="0" nodeType="afterEffect">
                                  <p:stCondLst>
                                    <p:cond delay="0"/>
                                  </p:stCondLst>
                                  <p:childTnLst>
                                    <p:set>
                                      <p:cBhvr>
                                        <p:cTn id="225" dur="1" fill="hold">
                                          <p:stCondLst>
                                            <p:cond delay="0"/>
                                          </p:stCondLst>
                                        </p:cTn>
                                        <p:tgtEl>
                                          <p:spTgt spid="69"/>
                                        </p:tgtEl>
                                        <p:attrNameLst>
                                          <p:attrName>style.visibility</p:attrName>
                                        </p:attrNameLst>
                                      </p:cBhvr>
                                      <p:to>
                                        <p:strVal val="visible"/>
                                      </p:to>
                                    </p:set>
                                    <p:animEffect transition="in" filter="fade">
                                      <p:cBhvr>
                                        <p:cTn id="226" dur="250"/>
                                        <p:tgtEl>
                                          <p:spTgt spid="69"/>
                                        </p:tgtEl>
                                      </p:cBhvr>
                                    </p:animEffect>
                                  </p:childTnLst>
                                </p:cTn>
                              </p:par>
                            </p:childTnLst>
                          </p:cTn>
                        </p:par>
                        <p:par>
                          <p:cTn id="227" fill="hold">
                            <p:stCondLst>
                              <p:cond delay="14450"/>
                            </p:stCondLst>
                            <p:childTnLst>
                              <p:par>
                                <p:cTn id="228" presetID="10" presetClass="entr" presetSubtype="0" fill="hold" grpId="0" nodeType="afterEffect">
                                  <p:stCondLst>
                                    <p:cond delay="0"/>
                                  </p:stCondLst>
                                  <p:childTnLst>
                                    <p:set>
                                      <p:cBhvr>
                                        <p:cTn id="229" dur="1" fill="hold">
                                          <p:stCondLst>
                                            <p:cond delay="0"/>
                                          </p:stCondLst>
                                        </p:cTn>
                                        <p:tgtEl>
                                          <p:spTgt spid="70"/>
                                        </p:tgtEl>
                                        <p:attrNameLst>
                                          <p:attrName>style.visibility</p:attrName>
                                        </p:attrNameLst>
                                      </p:cBhvr>
                                      <p:to>
                                        <p:strVal val="visible"/>
                                      </p:to>
                                    </p:set>
                                    <p:animEffect transition="in" filter="fade">
                                      <p:cBhvr>
                                        <p:cTn id="230" dur="250"/>
                                        <p:tgtEl>
                                          <p:spTgt spid="70"/>
                                        </p:tgtEl>
                                      </p:cBhvr>
                                    </p:animEffect>
                                  </p:childTnLst>
                                </p:cTn>
                              </p:par>
                            </p:childTnLst>
                          </p:cTn>
                        </p:par>
                        <p:par>
                          <p:cTn id="231" fill="hold">
                            <p:stCondLst>
                              <p:cond delay="14700"/>
                            </p:stCondLst>
                            <p:childTnLst>
                              <p:par>
                                <p:cTn id="232" presetID="10" presetClass="entr" presetSubtype="0" fill="hold" grpId="0" nodeType="afterEffect">
                                  <p:stCondLst>
                                    <p:cond delay="0"/>
                                  </p:stCondLst>
                                  <p:iterate type="wd">
                                    <p:tmPct val="10000"/>
                                  </p:iterate>
                                  <p:childTnLst>
                                    <p:set>
                                      <p:cBhvr>
                                        <p:cTn id="233" dur="1" fill="hold">
                                          <p:stCondLst>
                                            <p:cond delay="0"/>
                                          </p:stCondLst>
                                        </p:cTn>
                                        <p:tgtEl>
                                          <p:spTgt spid="71"/>
                                        </p:tgtEl>
                                        <p:attrNameLst>
                                          <p:attrName>style.visibility</p:attrName>
                                        </p:attrNameLst>
                                      </p:cBhvr>
                                      <p:to>
                                        <p:strVal val="visible"/>
                                      </p:to>
                                    </p:set>
                                    <p:animEffect transition="in" filter="fade">
                                      <p:cBhvr>
                                        <p:cTn id="234" dur="250"/>
                                        <p:tgtEl>
                                          <p:spTgt spid="71"/>
                                        </p:tgtEl>
                                      </p:cBhvr>
                                    </p:animEffect>
                                  </p:childTnLst>
                                </p:cTn>
                              </p:par>
                            </p:childTnLst>
                          </p:cTn>
                        </p:par>
                        <p:par>
                          <p:cTn id="235" fill="hold">
                            <p:stCondLst>
                              <p:cond delay="14950"/>
                            </p:stCondLst>
                            <p:childTnLst>
                              <p:par>
                                <p:cTn id="236" presetID="10" presetClass="entr" presetSubtype="0" fill="hold" grpId="0" nodeType="afterEffect">
                                  <p:stCondLst>
                                    <p:cond delay="0"/>
                                  </p:stCondLst>
                                  <p:iterate type="wd">
                                    <p:tmPct val="10000"/>
                                  </p:iterate>
                                  <p:childTnLst>
                                    <p:set>
                                      <p:cBhvr>
                                        <p:cTn id="237" dur="1" fill="hold">
                                          <p:stCondLst>
                                            <p:cond delay="0"/>
                                          </p:stCondLst>
                                        </p:cTn>
                                        <p:tgtEl>
                                          <p:spTgt spid="72"/>
                                        </p:tgtEl>
                                        <p:attrNameLst>
                                          <p:attrName>style.visibility</p:attrName>
                                        </p:attrNameLst>
                                      </p:cBhvr>
                                      <p:to>
                                        <p:strVal val="visible"/>
                                      </p:to>
                                    </p:set>
                                    <p:animEffect transition="in" filter="fade">
                                      <p:cBhvr>
                                        <p:cTn id="238" dur="250"/>
                                        <p:tgtEl>
                                          <p:spTgt spid="72"/>
                                        </p:tgtEl>
                                      </p:cBhvr>
                                    </p:animEffect>
                                  </p:childTnLst>
                                </p:cTn>
                              </p:par>
                            </p:childTnLst>
                          </p:cTn>
                        </p:par>
                        <p:par>
                          <p:cTn id="239" fill="hold">
                            <p:stCondLst>
                              <p:cond delay="15200"/>
                            </p:stCondLst>
                            <p:childTnLst>
                              <p:par>
                                <p:cTn id="240" presetID="10" presetClass="entr" presetSubtype="0" fill="hold" grpId="0" nodeType="afterEffect">
                                  <p:stCondLst>
                                    <p:cond delay="0"/>
                                  </p:stCondLst>
                                  <p:iterate type="wd">
                                    <p:tmPct val="10000"/>
                                  </p:iterate>
                                  <p:childTnLst>
                                    <p:set>
                                      <p:cBhvr>
                                        <p:cTn id="241" dur="1" fill="hold">
                                          <p:stCondLst>
                                            <p:cond delay="0"/>
                                          </p:stCondLst>
                                        </p:cTn>
                                        <p:tgtEl>
                                          <p:spTgt spid="73"/>
                                        </p:tgtEl>
                                        <p:attrNameLst>
                                          <p:attrName>style.visibility</p:attrName>
                                        </p:attrNameLst>
                                      </p:cBhvr>
                                      <p:to>
                                        <p:strVal val="visible"/>
                                      </p:to>
                                    </p:set>
                                    <p:animEffect transition="in" filter="fade">
                                      <p:cBhvr>
                                        <p:cTn id="242" dur="250"/>
                                        <p:tgtEl>
                                          <p:spTgt spid="73"/>
                                        </p:tgtEl>
                                      </p:cBhvr>
                                    </p:animEffect>
                                  </p:childTnLst>
                                </p:cTn>
                              </p:par>
                            </p:childTnLst>
                          </p:cTn>
                        </p:par>
                        <p:par>
                          <p:cTn id="243" fill="hold">
                            <p:stCondLst>
                              <p:cond delay="15450"/>
                            </p:stCondLst>
                            <p:childTnLst>
                              <p:par>
                                <p:cTn id="244" presetID="10" presetClass="entr" presetSubtype="0" fill="hold" grpId="0" nodeType="afterEffect">
                                  <p:stCondLst>
                                    <p:cond delay="0"/>
                                  </p:stCondLst>
                                  <p:iterate type="wd">
                                    <p:tmPct val="10000"/>
                                  </p:iterate>
                                  <p:childTnLst>
                                    <p:set>
                                      <p:cBhvr>
                                        <p:cTn id="245" dur="1" fill="hold">
                                          <p:stCondLst>
                                            <p:cond delay="0"/>
                                          </p:stCondLst>
                                        </p:cTn>
                                        <p:tgtEl>
                                          <p:spTgt spid="74"/>
                                        </p:tgtEl>
                                        <p:attrNameLst>
                                          <p:attrName>style.visibility</p:attrName>
                                        </p:attrNameLst>
                                      </p:cBhvr>
                                      <p:to>
                                        <p:strVal val="visible"/>
                                      </p:to>
                                    </p:set>
                                    <p:animEffect transition="in" filter="fade">
                                      <p:cBhvr>
                                        <p:cTn id="246" dur="250"/>
                                        <p:tgtEl>
                                          <p:spTgt spid="74"/>
                                        </p:tgtEl>
                                      </p:cBhvr>
                                    </p:animEffect>
                                  </p:childTnLst>
                                </p:cTn>
                              </p:par>
                            </p:childTnLst>
                          </p:cTn>
                        </p:par>
                        <p:par>
                          <p:cTn id="247" fill="hold">
                            <p:stCondLst>
                              <p:cond delay="15700"/>
                            </p:stCondLst>
                            <p:childTnLst>
                              <p:par>
                                <p:cTn id="248" presetID="10" presetClass="entr" presetSubtype="0" fill="hold" grpId="0" nodeType="afterEffect">
                                  <p:stCondLst>
                                    <p:cond delay="0"/>
                                  </p:stCondLst>
                                  <p:iterate type="wd">
                                    <p:tmPct val="10000"/>
                                  </p:iterate>
                                  <p:childTnLst>
                                    <p:set>
                                      <p:cBhvr>
                                        <p:cTn id="249" dur="1" fill="hold">
                                          <p:stCondLst>
                                            <p:cond delay="0"/>
                                          </p:stCondLst>
                                        </p:cTn>
                                        <p:tgtEl>
                                          <p:spTgt spid="75"/>
                                        </p:tgtEl>
                                        <p:attrNameLst>
                                          <p:attrName>style.visibility</p:attrName>
                                        </p:attrNameLst>
                                      </p:cBhvr>
                                      <p:to>
                                        <p:strVal val="visible"/>
                                      </p:to>
                                    </p:set>
                                    <p:animEffect transition="in" filter="fade">
                                      <p:cBhvr>
                                        <p:cTn id="250" dur="250"/>
                                        <p:tgtEl>
                                          <p:spTgt spid="75"/>
                                        </p:tgtEl>
                                      </p:cBhvr>
                                    </p:animEffect>
                                  </p:childTnLst>
                                </p:cTn>
                              </p:par>
                            </p:childTnLst>
                          </p:cTn>
                        </p:par>
                        <p:par>
                          <p:cTn id="251" fill="hold">
                            <p:stCondLst>
                              <p:cond delay="15950"/>
                            </p:stCondLst>
                            <p:childTnLst>
                              <p:par>
                                <p:cTn id="252" presetID="10" presetClass="entr" presetSubtype="0" fill="hold" grpId="0" nodeType="afterEffect">
                                  <p:stCondLst>
                                    <p:cond delay="0"/>
                                  </p:stCondLst>
                                  <p:iterate type="wd">
                                    <p:tmPct val="10000"/>
                                  </p:iterate>
                                  <p:childTnLst>
                                    <p:set>
                                      <p:cBhvr>
                                        <p:cTn id="253" dur="1" fill="hold">
                                          <p:stCondLst>
                                            <p:cond delay="0"/>
                                          </p:stCondLst>
                                        </p:cTn>
                                        <p:tgtEl>
                                          <p:spTgt spid="76"/>
                                        </p:tgtEl>
                                        <p:attrNameLst>
                                          <p:attrName>style.visibility</p:attrName>
                                        </p:attrNameLst>
                                      </p:cBhvr>
                                      <p:to>
                                        <p:strVal val="visible"/>
                                      </p:to>
                                    </p:set>
                                    <p:animEffect transition="in" filter="fade">
                                      <p:cBhvr>
                                        <p:cTn id="254" dur="250"/>
                                        <p:tgtEl>
                                          <p:spTgt spid="76"/>
                                        </p:tgtEl>
                                      </p:cBhvr>
                                    </p:animEffect>
                                  </p:childTnLst>
                                </p:cTn>
                              </p:par>
                            </p:childTnLst>
                          </p:cTn>
                        </p:par>
                        <p:par>
                          <p:cTn id="255" fill="hold">
                            <p:stCondLst>
                              <p:cond delay="16200"/>
                            </p:stCondLst>
                            <p:childTnLst>
                              <p:par>
                                <p:cTn id="256" presetID="10" presetClass="entr" presetSubtype="0" fill="hold" grpId="0" nodeType="afterEffect">
                                  <p:stCondLst>
                                    <p:cond delay="0"/>
                                  </p:stCondLst>
                                  <p:iterate type="wd">
                                    <p:tmPct val="10000"/>
                                  </p:iterate>
                                  <p:childTnLst>
                                    <p:set>
                                      <p:cBhvr>
                                        <p:cTn id="257" dur="1" fill="hold">
                                          <p:stCondLst>
                                            <p:cond delay="0"/>
                                          </p:stCondLst>
                                        </p:cTn>
                                        <p:tgtEl>
                                          <p:spTgt spid="77"/>
                                        </p:tgtEl>
                                        <p:attrNameLst>
                                          <p:attrName>style.visibility</p:attrName>
                                        </p:attrNameLst>
                                      </p:cBhvr>
                                      <p:to>
                                        <p:strVal val="visible"/>
                                      </p:to>
                                    </p:set>
                                    <p:animEffect transition="in" filter="fade">
                                      <p:cBhvr>
                                        <p:cTn id="258" dur="250"/>
                                        <p:tgtEl>
                                          <p:spTgt spid="77"/>
                                        </p:tgtEl>
                                      </p:cBhvr>
                                    </p:animEffect>
                                  </p:childTnLst>
                                </p:cTn>
                              </p:par>
                            </p:childTnLst>
                          </p:cTn>
                        </p:par>
                        <p:par>
                          <p:cTn id="259" fill="hold">
                            <p:stCondLst>
                              <p:cond delay="16450"/>
                            </p:stCondLst>
                            <p:childTnLst>
                              <p:par>
                                <p:cTn id="260" presetID="10" presetClass="entr" presetSubtype="0" fill="hold" grpId="0" nodeType="afterEffect">
                                  <p:stCondLst>
                                    <p:cond delay="0"/>
                                  </p:stCondLst>
                                  <p:iterate type="wd">
                                    <p:tmPct val="10000"/>
                                  </p:iterate>
                                  <p:childTnLst>
                                    <p:set>
                                      <p:cBhvr>
                                        <p:cTn id="261" dur="1" fill="hold">
                                          <p:stCondLst>
                                            <p:cond delay="0"/>
                                          </p:stCondLst>
                                        </p:cTn>
                                        <p:tgtEl>
                                          <p:spTgt spid="78"/>
                                        </p:tgtEl>
                                        <p:attrNameLst>
                                          <p:attrName>style.visibility</p:attrName>
                                        </p:attrNameLst>
                                      </p:cBhvr>
                                      <p:to>
                                        <p:strVal val="visible"/>
                                      </p:to>
                                    </p:set>
                                    <p:animEffect transition="in" filter="fade">
                                      <p:cBhvr>
                                        <p:cTn id="262" dur="250"/>
                                        <p:tgtEl>
                                          <p:spTgt spid="78"/>
                                        </p:tgtEl>
                                      </p:cBhvr>
                                    </p:animEffect>
                                  </p:childTnLst>
                                </p:cTn>
                              </p:par>
                            </p:childTnLst>
                          </p:cTn>
                        </p:par>
                        <p:par>
                          <p:cTn id="263" fill="hold">
                            <p:stCondLst>
                              <p:cond delay="16700"/>
                            </p:stCondLst>
                            <p:childTnLst>
                              <p:par>
                                <p:cTn id="264" presetID="10" presetClass="entr" presetSubtype="0" fill="hold" grpId="0" nodeType="afterEffect">
                                  <p:stCondLst>
                                    <p:cond delay="0"/>
                                  </p:stCondLst>
                                  <p:iterate type="wd">
                                    <p:tmPct val="10000"/>
                                  </p:iterate>
                                  <p:childTnLst>
                                    <p:set>
                                      <p:cBhvr>
                                        <p:cTn id="265" dur="1" fill="hold">
                                          <p:stCondLst>
                                            <p:cond delay="0"/>
                                          </p:stCondLst>
                                        </p:cTn>
                                        <p:tgtEl>
                                          <p:spTgt spid="79"/>
                                        </p:tgtEl>
                                        <p:attrNameLst>
                                          <p:attrName>style.visibility</p:attrName>
                                        </p:attrNameLst>
                                      </p:cBhvr>
                                      <p:to>
                                        <p:strVal val="visible"/>
                                      </p:to>
                                    </p:set>
                                    <p:animEffect transition="in" filter="fade">
                                      <p:cBhvr>
                                        <p:cTn id="266" dur="250"/>
                                        <p:tgtEl>
                                          <p:spTgt spid="79"/>
                                        </p:tgtEl>
                                      </p:cBhvr>
                                    </p:animEffect>
                                  </p:childTnLst>
                                </p:cTn>
                              </p:par>
                            </p:childTnLst>
                          </p:cTn>
                        </p:par>
                        <p:par>
                          <p:cTn id="267" fill="hold">
                            <p:stCondLst>
                              <p:cond delay="16950"/>
                            </p:stCondLst>
                            <p:childTnLst>
                              <p:par>
                                <p:cTn id="268" presetID="10" presetClass="entr" presetSubtype="0" fill="hold" grpId="0" nodeType="afterEffect">
                                  <p:stCondLst>
                                    <p:cond delay="0"/>
                                  </p:stCondLst>
                                  <p:iterate type="wd">
                                    <p:tmPct val="10000"/>
                                  </p:iterate>
                                  <p:childTnLst>
                                    <p:set>
                                      <p:cBhvr>
                                        <p:cTn id="269" dur="1" fill="hold">
                                          <p:stCondLst>
                                            <p:cond delay="0"/>
                                          </p:stCondLst>
                                        </p:cTn>
                                        <p:tgtEl>
                                          <p:spTgt spid="80"/>
                                        </p:tgtEl>
                                        <p:attrNameLst>
                                          <p:attrName>style.visibility</p:attrName>
                                        </p:attrNameLst>
                                      </p:cBhvr>
                                      <p:to>
                                        <p:strVal val="visible"/>
                                      </p:to>
                                    </p:set>
                                    <p:animEffect transition="in" filter="fade">
                                      <p:cBhvr>
                                        <p:cTn id="270" dur="250"/>
                                        <p:tgtEl>
                                          <p:spTgt spid="80"/>
                                        </p:tgtEl>
                                      </p:cBhvr>
                                    </p:animEffect>
                                  </p:childTnLst>
                                </p:cTn>
                              </p:par>
                            </p:childTnLst>
                          </p:cTn>
                        </p:par>
                      </p:childTnLst>
                    </p:cTn>
                  </p:par>
                  <p:par>
                    <p:cTn id="271" fill="hold">
                      <p:stCondLst>
                        <p:cond delay="indefinite"/>
                      </p:stCondLst>
                      <p:childTnLst>
                        <p:par>
                          <p:cTn id="272" fill="hold">
                            <p:stCondLst>
                              <p:cond delay="0"/>
                            </p:stCondLst>
                            <p:childTnLst>
                              <p:par>
                                <p:cTn id="273" presetID="10" presetClass="entr" presetSubtype="0" fill="hold" nodeType="clickEffect">
                                  <p:stCondLst>
                                    <p:cond delay="0"/>
                                  </p:stCondLst>
                                  <p:childTnLst>
                                    <p:set>
                                      <p:cBhvr>
                                        <p:cTn id="274" dur="1" fill="hold">
                                          <p:stCondLst>
                                            <p:cond delay="0"/>
                                          </p:stCondLst>
                                        </p:cTn>
                                        <p:tgtEl>
                                          <p:spTgt spid="61"/>
                                        </p:tgtEl>
                                        <p:attrNameLst>
                                          <p:attrName>style.visibility</p:attrName>
                                        </p:attrNameLst>
                                      </p:cBhvr>
                                      <p:to>
                                        <p:strVal val="visible"/>
                                      </p:to>
                                    </p:set>
                                    <p:animEffect transition="in" filter="fade">
                                      <p:cBhvr>
                                        <p:cTn id="275" dur="500"/>
                                        <p:tgtEl>
                                          <p:spTgt spid="61"/>
                                        </p:tgtEl>
                                      </p:cBhvr>
                                    </p:animEffect>
                                  </p:childTnLst>
                                </p:cTn>
                              </p:par>
                              <p:par>
                                <p:cTn id="276" presetID="10" presetClass="entr" presetSubtype="0" fill="hold" nodeType="withEffect">
                                  <p:stCondLst>
                                    <p:cond delay="0"/>
                                  </p:stCondLst>
                                  <p:childTnLst>
                                    <p:set>
                                      <p:cBhvr>
                                        <p:cTn id="277" dur="1" fill="hold">
                                          <p:stCondLst>
                                            <p:cond delay="0"/>
                                          </p:stCondLst>
                                        </p:cTn>
                                        <p:tgtEl>
                                          <p:spTgt spid="62"/>
                                        </p:tgtEl>
                                        <p:attrNameLst>
                                          <p:attrName>style.visibility</p:attrName>
                                        </p:attrNameLst>
                                      </p:cBhvr>
                                      <p:to>
                                        <p:strVal val="visible"/>
                                      </p:to>
                                    </p:set>
                                    <p:animEffect transition="in" filter="fade">
                                      <p:cBhvr>
                                        <p:cTn id="27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9" grpId="0" animBg="1"/>
      <p:bldP spid="60" grpId="0"/>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6200" y="76201"/>
            <a:ext cx="8991600" cy="685799"/>
          </a:xfrm>
        </p:spPr>
        <p:txBody>
          <a:bodyPr>
            <a:normAutofit/>
          </a:bodyPr>
          <a:lstStyle/>
          <a:p>
            <a:r>
              <a:rPr lang="en-US" sz="2400" b="1" dirty="0" smtClean="0">
                <a:solidFill>
                  <a:srgbClr val="0070C0"/>
                </a:solidFill>
                <a:latin typeface="Geneva"/>
                <a:cs typeface="Arial" pitchFamily="34" charset="0"/>
              </a:rPr>
              <a:t>Main News Items</a:t>
            </a:r>
            <a:endParaRPr lang="en-US" sz="2400" dirty="0"/>
          </a:p>
        </p:txBody>
      </p:sp>
      <p:sp>
        <p:nvSpPr>
          <p:cNvPr id="7" name="Rectangle 6"/>
          <p:cNvSpPr/>
          <p:nvPr/>
        </p:nvSpPr>
        <p:spPr>
          <a:xfrm>
            <a:off x="838200" y="838200"/>
            <a:ext cx="7620000" cy="5478423"/>
          </a:xfrm>
          <a:prstGeom prst="rect">
            <a:avLst/>
          </a:prstGeom>
        </p:spPr>
        <p:txBody>
          <a:bodyPr wrap="square">
            <a:spAutoFit/>
          </a:bodyPr>
          <a:lstStyle/>
          <a:p>
            <a:pPr marL="342900" indent="-342900">
              <a:spcBef>
                <a:spcPts val="1200"/>
              </a:spcBef>
              <a:buClr>
                <a:srgbClr val="0070C0"/>
              </a:buClr>
              <a:buSzPct val="150000"/>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Prototype early warning system in southern California that warns of threats from natural hazards such as earthquakes and extreme weather events, and assesses damage to critical infrastructure </a:t>
            </a:r>
          </a:p>
          <a:p>
            <a:pPr marL="342900" indent="-342900">
              <a:spcBef>
                <a:spcPts val="1200"/>
              </a:spcBef>
              <a:buClr>
                <a:srgbClr val="0070C0"/>
              </a:buClr>
              <a:buSzPct val="150000"/>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System first used in July by NOAA National Weather Service forecasters in San Diego and Oxnard to forecast a summer monsoon event and issue accurate flood warnings</a:t>
            </a:r>
          </a:p>
          <a:p>
            <a:pPr marL="342900" indent="-342900">
              <a:spcBef>
                <a:spcPts val="1200"/>
              </a:spcBef>
              <a:buClr>
                <a:srgbClr val="0070C0"/>
              </a:buClr>
              <a:buSzPct val="150000"/>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Technology is now being integrated into other real-world test cases, including monitoring of critical infrastructure such as hospitals and bridges </a:t>
            </a:r>
          </a:p>
          <a:p>
            <a:pPr marL="342900" indent="-342900">
              <a:spcBef>
                <a:spcPts val="1200"/>
              </a:spcBef>
              <a:buClr>
                <a:srgbClr val="0070C0"/>
              </a:buClr>
              <a:buSzPct val="150000"/>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Real-time information from GPS stations upgraded with small, inexpensive seismic and meteorological sensors made available to emergency personnel, decision makers, and first responders to </a:t>
            </a:r>
            <a:r>
              <a:rPr lang="en-US" sz="2000" dirty="0">
                <a:latin typeface="Verdana" panose="020B0604030504040204" pitchFamily="34" charset="0"/>
                <a:ea typeface="Verdana" panose="020B0604030504040204" pitchFamily="34" charset="0"/>
                <a:cs typeface="Verdana" panose="020B0604030504040204" pitchFamily="34" charset="0"/>
              </a:rPr>
              <a:t>help mitigate threats to public safety</a:t>
            </a:r>
            <a:r>
              <a:rPr lang="en-US" sz="2000" dirty="0" smtClean="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5121486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7048" y="1284757"/>
            <a:ext cx="1342572" cy="369332"/>
          </a:xfrm>
          <a:prstGeom prst="rect">
            <a:avLst/>
          </a:prstGeom>
          <a:noFill/>
        </p:spPr>
        <p:txBody>
          <a:bodyPr wrap="square" rtlCol="0">
            <a:spAutoFit/>
          </a:bodyPr>
          <a:lstStyle/>
          <a:p>
            <a:endParaRPr lang="en-US" dirty="0"/>
          </a:p>
        </p:txBody>
      </p:sp>
      <p:pic>
        <p:nvPicPr>
          <p:cNvPr id="16"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3246" y="4925623"/>
            <a:ext cx="1270853" cy="156465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pic>
        <p:nvPicPr>
          <p:cNvPr id="24" name="Picture 23" descr="GPS_USAF_ar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2945" y="1888207"/>
            <a:ext cx="949880" cy="878639"/>
          </a:xfrm>
          <a:prstGeom prst="rect">
            <a:avLst/>
          </a:prstGeom>
        </p:spPr>
      </p:pic>
      <p:pic>
        <p:nvPicPr>
          <p:cNvPr id="25" name="Picture 24" descr="GPS_USAF_ar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9357" y="2766846"/>
            <a:ext cx="949880" cy="878639"/>
          </a:xfrm>
          <a:prstGeom prst="rect">
            <a:avLst/>
          </a:prstGeom>
        </p:spPr>
      </p:pic>
      <p:pic>
        <p:nvPicPr>
          <p:cNvPr id="26" name="Picture 25" descr="GPS_USAF_ar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4942" y="1913590"/>
            <a:ext cx="949880" cy="878639"/>
          </a:xfrm>
          <a:prstGeom prst="rect">
            <a:avLst/>
          </a:prstGeom>
        </p:spPr>
      </p:pic>
      <p:pic>
        <p:nvPicPr>
          <p:cNvPr id="27" name="Picture 26" descr="GPS_USAF_ar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529" y="2792229"/>
            <a:ext cx="949880" cy="878639"/>
          </a:xfrm>
          <a:prstGeom prst="rect">
            <a:avLst/>
          </a:prstGeom>
        </p:spPr>
      </p:pic>
      <p:pic>
        <p:nvPicPr>
          <p:cNvPr id="36" name="Picture 35" descr="Cloud_transpar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216" y="3874423"/>
            <a:ext cx="1016176" cy="1016176"/>
          </a:xfrm>
          <a:prstGeom prst="rect">
            <a:avLst/>
          </a:prstGeom>
        </p:spPr>
      </p:pic>
      <p:cxnSp>
        <p:nvCxnSpPr>
          <p:cNvPr id="73" name="Straight Connector 72"/>
          <p:cNvCxnSpPr/>
          <p:nvPr/>
        </p:nvCxnSpPr>
        <p:spPr>
          <a:xfrm>
            <a:off x="955524" y="3670868"/>
            <a:ext cx="389182" cy="238579"/>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74" name="Straight Connector 73"/>
          <p:cNvCxnSpPr/>
          <p:nvPr/>
        </p:nvCxnSpPr>
        <p:spPr>
          <a:xfrm>
            <a:off x="2405529" y="2792229"/>
            <a:ext cx="134469" cy="4627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0" name="Straight Connector 79"/>
          <p:cNvCxnSpPr/>
          <p:nvPr/>
        </p:nvCxnSpPr>
        <p:spPr>
          <a:xfrm flipH="1">
            <a:off x="3780118" y="2792229"/>
            <a:ext cx="194235" cy="4627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2" name="Straight Connector 81"/>
          <p:cNvCxnSpPr/>
          <p:nvPr/>
        </p:nvCxnSpPr>
        <p:spPr>
          <a:xfrm flipH="1">
            <a:off x="4589357" y="3678050"/>
            <a:ext cx="445059" cy="231397"/>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4" name="Straight Connector 83"/>
          <p:cNvCxnSpPr/>
          <p:nvPr/>
        </p:nvCxnSpPr>
        <p:spPr>
          <a:xfrm>
            <a:off x="2480235" y="4652020"/>
            <a:ext cx="389182" cy="238579"/>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5" name="Straight Connector 84"/>
          <p:cNvCxnSpPr/>
          <p:nvPr/>
        </p:nvCxnSpPr>
        <p:spPr>
          <a:xfrm>
            <a:off x="1743303" y="4161949"/>
            <a:ext cx="389182" cy="238579"/>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6" name="Straight Connector 85"/>
          <p:cNvCxnSpPr/>
          <p:nvPr/>
        </p:nvCxnSpPr>
        <p:spPr>
          <a:xfrm>
            <a:off x="2792206" y="4462831"/>
            <a:ext cx="134469" cy="4627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7" name="Straight Connector 86"/>
          <p:cNvCxnSpPr/>
          <p:nvPr/>
        </p:nvCxnSpPr>
        <p:spPr>
          <a:xfrm>
            <a:off x="2572867" y="3549088"/>
            <a:ext cx="134469" cy="4627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8" name="Straight Connector 87"/>
          <p:cNvCxnSpPr/>
          <p:nvPr/>
        </p:nvCxnSpPr>
        <p:spPr>
          <a:xfrm flipH="1">
            <a:off x="3446981" y="3549088"/>
            <a:ext cx="194236" cy="4627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9" name="Straight Connector 88"/>
          <p:cNvCxnSpPr/>
          <p:nvPr/>
        </p:nvCxnSpPr>
        <p:spPr>
          <a:xfrm flipH="1">
            <a:off x="2947593" y="4445734"/>
            <a:ext cx="194235" cy="4627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91" name="Straight Connector 90"/>
          <p:cNvCxnSpPr/>
          <p:nvPr/>
        </p:nvCxnSpPr>
        <p:spPr>
          <a:xfrm flipH="1">
            <a:off x="2949005" y="4694228"/>
            <a:ext cx="445059" cy="231397"/>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92" name="Straight Connector 91"/>
          <p:cNvCxnSpPr/>
          <p:nvPr/>
        </p:nvCxnSpPr>
        <p:spPr>
          <a:xfrm flipH="1">
            <a:off x="3557590" y="4445734"/>
            <a:ext cx="222528" cy="115698"/>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3780118" y="4890599"/>
            <a:ext cx="5076015" cy="1200329"/>
          </a:xfrm>
          <a:prstGeom prst="rect">
            <a:avLst/>
          </a:prstGeom>
          <a:noFill/>
        </p:spPr>
        <p:txBody>
          <a:bodyPr wrap="square" rtlCol="0">
            <a:spAutoFit/>
          </a:bodyPr>
          <a:lstStyle/>
          <a:p>
            <a:r>
              <a:rPr lang="en-US" dirty="0" smtClean="0"/>
              <a:t>Because signals from the GPS satellites are affected by moist air, when we measure the position of a GPS station, we automatically also measure the atmospheric water vapor above.</a:t>
            </a:r>
            <a:endParaRPr lang="en-US" dirty="0"/>
          </a:p>
        </p:txBody>
      </p:sp>
    </p:spTree>
    <p:extLst>
      <p:ext uri="{BB962C8B-B14F-4D97-AF65-F5344CB8AC3E}">
        <p14:creationId xmlns:p14="http://schemas.microsoft.com/office/powerpoint/2010/main" val="365241936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99"/>
                                          </p:stCondLst>
                                        </p:cTn>
                                        <p:tgtEl>
                                          <p:spTgt spid="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999"/>
                                          </p:stCondLst>
                                        </p:cTn>
                                        <p:tgtEl>
                                          <p:spTgt spid="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999"/>
                                          </p:stCondLst>
                                        </p:cTn>
                                        <p:tgtEl>
                                          <p:spTgt spid="8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999"/>
                                          </p:stCondLst>
                                        </p:cTn>
                                        <p:tgtEl>
                                          <p:spTgt spid="82"/>
                                        </p:tgtEl>
                                        <p:attrNameLst>
                                          <p:attrName>style.visibility</p:attrName>
                                        </p:attrNameLst>
                                      </p:cBhvr>
                                      <p:to>
                                        <p:strVal val="visible"/>
                                      </p:to>
                                    </p:set>
                                  </p:childTnLst>
                                </p:cTn>
                              </p:par>
                            </p:childTnLst>
                          </p:cTn>
                        </p:par>
                        <p:par>
                          <p:cTn id="25" fill="hold">
                            <p:stCondLst>
                              <p:cond delay="1000"/>
                            </p:stCondLst>
                            <p:childTnLst>
                              <p:par>
                                <p:cTn id="26" presetID="1" presetClass="exit" presetSubtype="0" fill="hold" nodeType="afterEffect">
                                  <p:stCondLst>
                                    <p:cond delay="0"/>
                                  </p:stCondLst>
                                  <p:childTnLst>
                                    <p:set>
                                      <p:cBhvr>
                                        <p:cTn id="27" dur="1" fill="hold">
                                          <p:stCondLst>
                                            <p:cond delay="999"/>
                                          </p:stCondLst>
                                        </p:cTn>
                                        <p:tgtEl>
                                          <p:spTgt spid="73"/>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999"/>
                                          </p:stCondLst>
                                        </p:cTn>
                                        <p:tgtEl>
                                          <p:spTgt spid="74"/>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999"/>
                                          </p:stCondLst>
                                        </p:cTn>
                                        <p:tgtEl>
                                          <p:spTgt spid="8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999"/>
                                          </p:stCondLst>
                                        </p:cTn>
                                        <p:tgtEl>
                                          <p:spTgt spid="82"/>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999"/>
                                          </p:stCondLst>
                                        </p:cTn>
                                        <p:tgtEl>
                                          <p:spTgt spid="8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999"/>
                                          </p:stCondLst>
                                        </p:cTn>
                                        <p:tgtEl>
                                          <p:spTgt spid="8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999"/>
                                          </p:stCondLst>
                                        </p:cTn>
                                        <p:tgtEl>
                                          <p:spTgt spid="88"/>
                                        </p:tgtEl>
                                        <p:attrNameLst>
                                          <p:attrName>style.visibility</p:attrName>
                                        </p:attrNameLst>
                                      </p:cBhvr>
                                      <p:to>
                                        <p:strVal val="visible"/>
                                      </p:to>
                                    </p:set>
                                  </p:childTnLst>
                                </p:cTn>
                              </p:par>
                            </p:childTnLst>
                          </p:cTn>
                        </p:par>
                        <p:par>
                          <p:cTn id="40" fill="hold">
                            <p:stCondLst>
                              <p:cond delay="2000"/>
                            </p:stCondLst>
                            <p:childTnLst>
                              <p:par>
                                <p:cTn id="41" presetID="1" presetClass="exit" presetSubtype="0" fill="hold" nodeType="afterEffect">
                                  <p:stCondLst>
                                    <p:cond delay="0"/>
                                  </p:stCondLst>
                                  <p:childTnLst>
                                    <p:set>
                                      <p:cBhvr>
                                        <p:cTn id="42" dur="1" fill="hold">
                                          <p:stCondLst>
                                            <p:cond delay="999"/>
                                          </p:stCondLst>
                                        </p:cTn>
                                        <p:tgtEl>
                                          <p:spTgt spid="8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999"/>
                                          </p:stCondLst>
                                        </p:cTn>
                                        <p:tgtEl>
                                          <p:spTgt spid="8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999"/>
                                          </p:stCondLst>
                                        </p:cTn>
                                        <p:tgtEl>
                                          <p:spTgt spid="8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999"/>
                                          </p:stCondLst>
                                        </p:cTn>
                                        <p:tgtEl>
                                          <p:spTgt spid="8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999"/>
                                          </p:stCondLst>
                                        </p:cTn>
                                        <p:tgtEl>
                                          <p:spTgt spid="8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999"/>
                                          </p:stCondLst>
                                        </p:cTn>
                                        <p:tgtEl>
                                          <p:spTgt spid="8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999"/>
                                          </p:stCondLst>
                                        </p:cTn>
                                        <p:tgtEl>
                                          <p:spTgt spid="92"/>
                                        </p:tgtEl>
                                        <p:attrNameLst>
                                          <p:attrName>style.visibility</p:attrName>
                                        </p:attrNameLst>
                                      </p:cBhvr>
                                      <p:to>
                                        <p:strVal val="visible"/>
                                      </p:to>
                                    </p:set>
                                  </p:childTnLst>
                                </p:cTn>
                              </p:par>
                            </p:childTnLst>
                          </p:cTn>
                        </p:par>
                        <p:par>
                          <p:cTn id="55" fill="hold">
                            <p:stCondLst>
                              <p:cond delay="3000"/>
                            </p:stCondLst>
                            <p:childTnLst>
                              <p:par>
                                <p:cTn id="56" presetID="1" presetClass="exit" presetSubtype="0" fill="hold" nodeType="afterEffect">
                                  <p:stCondLst>
                                    <p:cond delay="0"/>
                                  </p:stCondLst>
                                  <p:childTnLst>
                                    <p:set>
                                      <p:cBhvr>
                                        <p:cTn id="57" dur="1" fill="hold">
                                          <p:stCondLst>
                                            <p:cond delay="999"/>
                                          </p:stCondLst>
                                        </p:cTn>
                                        <p:tgtEl>
                                          <p:spTgt spid="84"/>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999"/>
                                          </p:stCondLst>
                                        </p:cTn>
                                        <p:tgtEl>
                                          <p:spTgt spid="8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999"/>
                                          </p:stCondLst>
                                        </p:cTn>
                                        <p:tgtEl>
                                          <p:spTgt spid="89"/>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999"/>
                                          </p:stCondLst>
                                        </p:cTn>
                                        <p:tgtEl>
                                          <p:spTgt spid="92"/>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999"/>
                                          </p:stCondLst>
                                        </p:cTn>
                                        <p:tgtEl>
                                          <p:spTgt spid="91"/>
                                        </p:tgtEl>
                                        <p:attrNameLst>
                                          <p:attrName>style.visibility</p:attrName>
                                        </p:attrNameLst>
                                      </p:cBhvr>
                                      <p:to>
                                        <p:strVal val="visible"/>
                                      </p:to>
                                    </p:set>
                                  </p:childTnLst>
                                </p:cTn>
                              </p:par>
                            </p:childTnLst>
                          </p:cTn>
                        </p:par>
                        <p:par>
                          <p:cTn id="66" fill="hold">
                            <p:stCondLst>
                              <p:cond delay="4000"/>
                            </p:stCondLst>
                            <p:childTnLst>
                              <p:par>
                                <p:cTn id="67" presetID="1" presetClass="exit" presetSubtype="0" fill="hold" nodeType="afterEffect">
                                  <p:stCondLst>
                                    <p:cond delay="0"/>
                                  </p:stCondLst>
                                  <p:childTnLst>
                                    <p:set>
                                      <p:cBhvr>
                                        <p:cTn id="68" dur="1" fill="hold">
                                          <p:stCondLst>
                                            <p:cond delay="999"/>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2400" b="1">
                <a:solidFill>
                  <a:schemeClr val="accent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r>
              <a:rPr lang="en-US" sz="2000" kern="0" dirty="0" smtClean="0">
                <a:solidFill>
                  <a:schemeClr val="tx2"/>
                </a:solidFill>
              </a:rPr>
              <a:t>July 2013 North American Monsoon Event</a:t>
            </a:r>
            <a:endParaRPr lang="en-US" sz="2000" kern="0" dirty="0">
              <a:solidFill>
                <a:schemeClr val="tx2"/>
              </a:solidFill>
            </a:endParaRPr>
          </a:p>
        </p:txBody>
      </p:sp>
      <p:pic>
        <p:nvPicPr>
          <p:cNvPr id="9" name="20130721Monsoon.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25462" y="1143000"/>
            <a:ext cx="5398206" cy="4190114"/>
          </a:xfrm>
          <a:prstGeom prst="rect">
            <a:avLst/>
          </a:prstGeom>
        </p:spPr>
      </p:pic>
      <p:sp>
        <p:nvSpPr>
          <p:cNvPr id="10" name="TextBox 9"/>
          <p:cNvSpPr txBox="1"/>
          <p:nvPr/>
        </p:nvSpPr>
        <p:spPr>
          <a:xfrm>
            <a:off x="908756" y="1584613"/>
            <a:ext cx="1433689"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GPS PW</a:t>
            </a:r>
            <a:endParaRPr lang="en-US" sz="1800" dirty="0">
              <a:solidFill>
                <a:prstClr val="black"/>
              </a:solidFill>
              <a:latin typeface="Calibri"/>
            </a:endParaRPr>
          </a:p>
        </p:txBody>
      </p:sp>
      <p:sp>
        <p:nvSpPr>
          <p:cNvPr id="11" name="TextBox 10"/>
          <p:cNvSpPr txBox="1"/>
          <p:nvPr/>
        </p:nvSpPr>
        <p:spPr>
          <a:xfrm>
            <a:off x="127000" y="2995724"/>
            <a:ext cx="1636889"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Stage II Blended Precip</a:t>
            </a:r>
            <a:endParaRPr lang="en-US" sz="1800" dirty="0">
              <a:solidFill>
                <a:prstClr val="black"/>
              </a:solidFill>
              <a:latin typeface="Calibri"/>
            </a:endParaRPr>
          </a:p>
        </p:txBody>
      </p:sp>
      <p:sp>
        <p:nvSpPr>
          <p:cNvPr id="12" name="TextBox 11"/>
          <p:cNvSpPr txBox="1"/>
          <p:nvPr/>
        </p:nvSpPr>
        <p:spPr>
          <a:xfrm>
            <a:off x="457200" y="4378613"/>
            <a:ext cx="1636889"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Radar (base reflectivity)</a:t>
            </a:r>
            <a:endParaRPr lang="en-US" sz="1800" dirty="0">
              <a:solidFill>
                <a:prstClr val="black"/>
              </a:solidFill>
              <a:latin typeface="Calibri"/>
            </a:endParaRPr>
          </a:p>
        </p:txBody>
      </p:sp>
      <p:sp>
        <p:nvSpPr>
          <p:cNvPr id="13" name="TextBox 12"/>
          <p:cNvSpPr txBox="1"/>
          <p:nvPr/>
        </p:nvSpPr>
        <p:spPr>
          <a:xfrm>
            <a:off x="7436556" y="1492280"/>
            <a:ext cx="1509888" cy="923330"/>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GPS PW (stations boxed at left)</a:t>
            </a:r>
            <a:endParaRPr lang="en-US" sz="1800" dirty="0">
              <a:solidFill>
                <a:prstClr val="black"/>
              </a:solidFill>
              <a:latin typeface="Calibri"/>
            </a:endParaRPr>
          </a:p>
        </p:txBody>
      </p:sp>
      <p:sp>
        <p:nvSpPr>
          <p:cNvPr id="14" name="TextBox 13"/>
          <p:cNvSpPr txBox="1"/>
          <p:nvPr/>
        </p:nvSpPr>
        <p:spPr>
          <a:xfrm>
            <a:off x="7436556" y="2769947"/>
            <a:ext cx="1509888"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RAP PW</a:t>
            </a:r>
            <a:endParaRPr lang="en-US" sz="1800" dirty="0">
              <a:solidFill>
                <a:prstClr val="black"/>
              </a:solidFill>
              <a:latin typeface="Calibri"/>
            </a:endParaRPr>
          </a:p>
        </p:txBody>
      </p:sp>
    </p:spTree>
    <p:extLst>
      <p:ext uri="{BB962C8B-B14F-4D97-AF65-F5344CB8AC3E}">
        <p14:creationId xmlns:p14="http://schemas.microsoft.com/office/powerpoint/2010/main" val="27563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a:bodyPr>
          <a:lstStyle/>
          <a:p>
            <a:r>
              <a:rPr lang="en-US" sz="2800" b="1" dirty="0" smtClean="0">
                <a:solidFill>
                  <a:srgbClr val="0070C0"/>
                </a:solidFill>
                <a:latin typeface="Geneva"/>
              </a:rPr>
              <a:t>Funding and Partners</a:t>
            </a:r>
            <a:endParaRPr lang="en-US" sz="2800" b="1" dirty="0">
              <a:solidFill>
                <a:srgbClr val="0070C0"/>
              </a:solidFill>
              <a:latin typeface="Geneva"/>
            </a:endParaRPr>
          </a:p>
        </p:txBody>
      </p:sp>
      <p:sp>
        <p:nvSpPr>
          <p:cNvPr id="3" name="Content Placeholder 2"/>
          <p:cNvSpPr>
            <a:spLocks noGrp="1"/>
          </p:cNvSpPr>
          <p:nvPr>
            <p:ph idx="1"/>
          </p:nvPr>
        </p:nvSpPr>
        <p:spPr>
          <a:xfrm>
            <a:off x="381000" y="990600"/>
            <a:ext cx="8458200" cy="5638800"/>
          </a:xfrm>
        </p:spPr>
        <p:txBody>
          <a:bodyPr>
            <a:noAutofit/>
          </a:bodyPr>
          <a:lstStyle/>
          <a:p>
            <a:pPr>
              <a:spcBef>
                <a:spcPts val="0"/>
              </a:spcBef>
              <a:spcAft>
                <a:spcPts val="600"/>
              </a:spcAft>
            </a:pPr>
            <a:r>
              <a:rPr lang="en-US" sz="2200" dirty="0" smtClean="0">
                <a:latin typeface="Verdana" pitchFamily="34" charset="0"/>
                <a:ea typeface="Verdana" pitchFamily="34" charset="0"/>
                <a:cs typeface="Verdana" pitchFamily="34" charset="0"/>
              </a:rPr>
              <a:t>NASA </a:t>
            </a:r>
            <a:r>
              <a:rPr lang="en-US" sz="2200" dirty="0">
                <a:latin typeface="Verdana" pitchFamily="34" charset="0"/>
                <a:ea typeface="Verdana" pitchFamily="34" charset="0"/>
                <a:cs typeface="Verdana" pitchFamily="34" charset="0"/>
              </a:rPr>
              <a:t>– GPS/Seismic i</a:t>
            </a:r>
            <a:r>
              <a:rPr lang="en-US" sz="2200" dirty="0" smtClean="0">
                <a:latin typeface="Verdana" pitchFamily="34" charset="0"/>
                <a:ea typeface="Verdana" pitchFamily="34" charset="0"/>
                <a:cs typeface="Verdana" pitchFamily="34" charset="0"/>
              </a:rPr>
              <a:t>ntegration, READI project, structural monitoring</a:t>
            </a:r>
          </a:p>
          <a:p>
            <a:pPr>
              <a:spcBef>
                <a:spcPts val="0"/>
              </a:spcBef>
              <a:spcAft>
                <a:spcPts val="600"/>
              </a:spcAft>
            </a:pPr>
            <a:r>
              <a:rPr lang="en-US" sz="2200" dirty="0" smtClean="0">
                <a:latin typeface="Verdana" pitchFamily="34" charset="0"/>
                <a:ea typeface="Verdana" pitchFamily="34" charset="0"/>
                <a:cs typeface="Verdana" pitchFamily="34" charset="0"/>
              </a:rPr>
              <a:t>NSF – Upgrade GPS stations with accelerometers</a:t>
            </a:r>
          </a:p>
          <a:p>
            <a:pPr>
              <a:spcBef>
                <a:spcPts val="0"/>
              </a:spcBef>
              <a:spcAft>
                <a:spcPts val="600"/>
              </a:spcAft>
            </a:pPr>
            <a:r>
              <a:rPr lang="en-US" sz="2200" dirty="0" smtClean="0">
                <a:latin typeface="Verdana" pitchFamily="34" charset="0"/>
                <a:ea typeface="Verdana" pitchFamily="34" charset="0"/>
                <a:cs typeface="Verdana" pitchFamily="34" charset="0"/>
              </a:rPr>
              <a:t>NOAA – GPS/Met Integration (GPS Meteorology)</a:t>
            </a:r>
          </a:p>
          <a:p>
            <a:pPr>
              <a:spcBef>
                <a:spcPts val="0"/>
              </a:spcBef>
              <a:spcAft>
                <a:spcPts val="600"/>
              </a:spcAft>
            </a:pPr>
            <a:r>
              <a:rPr lang="en-US" sz="2200" dirty="0" smtClean="0">
                <a:latin typeface="Verdana" pitchFamily="34" charset="0"/>
                <a:ea typeface="Verdana" pitchFamily="34" charset="0"/>
                <a:cs typeface="Verdana" pitchFamily="34" charset="0"/>
              </a:rPr>
              <a:t>National </a:t>
            </a:r>
            <a:r>
              <a:rPr lang="en-US" sz="2200" dirty="0">
                <a:latin typeface="Verdana" pitchFamily="34" charset="0"/>
                <a:ea typeface="Verdana" pitchFamily="34" charset="0"/>
                <a:cs typeface="Verdana" pitchFamily="34" charset="0"/>
              </a:rPr>
              <a:t>Weather </a:t>
            </a:r>
            <a:r>
              <a:rPr lang="en-US" sz="2200" dirty="0" smtClean="0">
                <a:latin typeface="Verdana" pitchFamily="34" charset="0"/>
                <a:ea typeface="Verdana" pitchFamily="34" charset="0"/>
                <a:cs typeface="Verdana" pitchFamily="34" charset="0"/>
              </a:rPr>
              <a:t>Service partnership, San </a:t>
            </a:r>
            <a:r>
              <a:rPr lang="en-US" sz="2200" dirty="0">
                <a:latin typeface="Verdana" pitchFamily="34" charset="0"/>
                <a:ea typeface="Verdana" pitchFamily="34" charset="0"/>
                <a:cs typeface="Verdana" pitchFamily="34" charset="0"/>
              </a:rPr>
              <a:t>Diego and Los </a:t>
            </a:r>
            <a:r>
              <a:rPr lang="en-US" sz="2200" dirty="0" smtClean="0">
                <a:latin typeface="Verdana" pitchFamily="34" charset="0"/>
                <a:ea typeface="Verdana" pitchFamily="34" charset="0"/>
                <a:cs typeface="Verdana" pitchFamily="34" charset="0"/>
              </a:rPr>
              <a:t>Angeles – monitoring extreme weather events</a:t>
            </a:r>
          </a:p>
          <a:p>
            <a:pPr>
              <a:spcBef>
                <a:spcPts val="0"/>
              </a:spcBef>
              <a:spcAft>
                <a:spcPts val="600"/>
              </a:spcAft>
            </a:pPr>
            <a:r>
              <a:rPr lang="en-US" sz="2200" dirty="0" smtClean="0">
                <a:latin typeface="Verdana" pitchFamily="34" charset="0"/>
                <a:ea typeface="Verdana" pitchFamily="34" charset="0"/>
                <a:cs typeface="Verdana" pitchFamily="34" charset="0"/>
              </a:rPr>
              <a:t>San Diego </a:t>
            </a:r>
            <a:r>
              <a:rPr lang="en-US" sz="2200" dirty="0">
                <a:latin typeface="Verdana" pitchFamily="34" charset="0"/>
                <a:ea typeface="Verdana" pitchFamily="34" charset="0"/>
                <a:cs typeface="Verdana" pitchFamily="34" charset="0"/>
              </a:rPr>
              <a:t>Office of Emergency </a:t>
            </a:r>
            <a:r>
              <a:rPr lang="en-US" sz="2200" dirty="0" smtClean="0">
                <a:latin typeface="Verdana" pitchFamily="34" charset="0"/>
                <a:ea typeface="Verdana" pitchFamily="34" charset="0"/>
                <a:cs typeface="Verdana" pitchFamily="34" charset="0"/>
              </a:rPr>
              <a:t>Services – earthquake and tsunami early warning</a:t>
            </a:r>
          </a:p>
          <a:p>
            <a:pPr>
              <a:spcBef>
                <a:spcPts val="0"/>
              </a:spcBef>
              <a:spcAft>
                <a:spcPts val="600"/>
              </a:spcAft>
            </a:pPr>
            <a:r>
              <a:rPr lang="en-US" sz="2200" dirty="0" smtClean="0">
                <a:latin typeface="Verdana" pitchFamily="34" charset="0"/>
                <a:ea typeface="Verdana" pitchFamily="34" charset="0"/>
                <a:cs typeface="Verdana" pitchFamily="34" charset="0"/>
              </a:rPr>
              <a:t>UC San Diego Medical Center – monitor Hillcrest hospital and provide early warning</a:t>
            </a:r>
          </a:p>
          <a:p>
            <a:pPr>
              <a:spcBef>
                <a:spcPts val="0"/>
              </a:spcBef>
              <a:spcAft>
                <a:spcPts val="600"/>
              </a:spcAft>
            </a:pPr>
            <a:r>
              <a:rPr lang="en-US" sz="2200" dirty="0" smtClean="0">
                <a:latin typeface="Verdana" pitchFamily="34" charset="0"/>
                <a:ea typeface="Verdana" pitchFamily="34" charset="0"/>
                <a:cs typeface="Verdana" pitchFamily="34" charset="0"/>
              </a:rPr>
              <a:t>Caltrans – monitor Vincent Thomas bridge, Long Beach Harbor</a:t>
            </a:r>
          </a:p>
          <a:p>
            <a:pPr>
              <a:spcBef>
                <a:spcPts val="0"/>
              </a:spcBef>
              <a:spcAft>
                <a:spcPts val="600"/>
              </a:spcAft>
            </a:pPr>
            <a:r>
              <a:rPr lang="en-US" sz="2200" dirty="0" smtClean="0">
                <a:latin typeface="Verdana" pitchFamily="34" charset="0"/>
                <a:ea typeface="Verdana" pitchFamily="34" charset="0"/>
                <a:cs typeface="Verdana" pitchFamily="34" charset="0"/>
              </a:rPr>
              <a:t>California Spatial Reference Center – operate real-time GPS network for surveying engineers &amp; GIS specialists</a:t>
            </a:r>
            <a:endParaRPr lang="en-US" sz="2200" dirty="0">
              <a:latin typeface="Verdana" pitchFamily="34" charset="0"/>
              <a:ea typeface="Verdana" pitchFamily="34" charset="0"/>
              <a:cs typeface="Verdana" pitchFamily="34" charset="0"/>
            </a:endParaRPr>
          </a:p>
          <a:p>
            <a:pPr>
              <a:spcBef>
                <a:spcPts val="0"/>
              </a:spcBef>
              <a:spcAft>
                <a:spcPts val="600"/>
              </a:spcAft>
            </a:pPr>
            <a:endParaRPr lang="en-US" sz="2200" dirty="0" smtClean="0">
              <a:latin typeface="Verdana" pitchFamily="34" charset="0"/>
              <a:ea typeface="Verdana" pitchFamily="34" charset="0"/>
              <a:cs typeface="Verdana" pitchFamily="34" charset="0"/>
            </a:endParaRPr>
          </a:p>
          <a:p>
            <a:pPr>
              <a:spcBef>
                <a:spcPts val="0"/>
              </a:spcBef>
              <a:spcAft>
                <a:spcPts val="600"/>
              </a:spcAft>
            </a:pPr>
            <a:endParaRPr lang="en-US" sz="2200" dirty="0" smtClean="0">
              <a:latin typeface="Verdana" pitchFamily="34" charset="0"/>
              <a:ea typeface="Verdana" pitchFamily="34" charset="0"/>
              <a:cs typeface="Verdana" pitchFamily="34" charset="0"/>
            </a:endParaRPr>
          </a:p>
          <a:p>
            <a:pPr>
              <a:spcBef>
                <a:spcPts val="0"/>
              </a:spcBef>
              <a:spcAft>
                <a:spcPts val="600"/>
              </a:spcAft>
            </a:pPr>
            <a:endParaRPr lang="en-US" sz="22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lum bright="50000" contrast="-40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127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357188"/>
            <a:ext cx="1114425"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sopacLogoNew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69900"/>
            <a:ext cx="12858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1874838" y="2671763"/>
            <a:ext cx="5189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itchFamily="34" charset="0"/>
                <a:ea typeface="ＭＳ Ｐゴシック" pitchFamily="34" charset="-128"/>
              </a:defRPr>
            </a:lvl1pPr>
            <a:lvl2pPr marL="742950" indent="-285750" eaLnBrk="0" hangingPunct="0">
              <a:defRPr sz="1000">
                <a:solidFill>
                  <a:schemeClr val="tx1"/>
                </a:solidFill>
                <a:latin typeface="Arial" pitchFamily="34" charset="0"/>
                <a:ea typeface="ＭＳ Ｐゴシック" pitchFamily="34" charset="-128"/>
              </a:defRPr>
            </a:lvl2pPr>
            <a:lvl3pPr marL="1143000" indent="-228600" eaLnBrk="0" hangingPunct="0">
              <a:defRPr sz="1000">
                <a:solidFill>
                  <a:schemeClr val="tx1"/>
                </a:solidFill>
                <a:latin typeface="Arial" pitchFamily="34" charset="0"/>
                <a:ea typeface="ＭＳ Ｐゴシック" pitchFamily="34" charset="-128"/>
              </a:defRPr>
            </a:lvl3pPr>
            <a:lvl4pPr marL="1600200" indent="-228600" eaLnBrk="0" hangingPunct="0">
              <a:defRPr sz="1000">
                <a:solidFill>
                  <a:schemeClr val="tx1"/>
                </a:solidFill>
                <a:latin typeface="Arial" pitchFamily="34" charset="0"/>
                <a:ea typeface="ＭＳ Ｐゴシック" pitchFamily="34" charset="-128"/>
              </a:defRPr>
            </a:lvl4pPr>
            <a:lvl5pPr marL="2057400" indent="-228600" eaLnBrk="0" hangingPunct="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eaLnBrk="1" hangingPunct="1"/>
            <a:r>
              <a:rPr lang="en-US" sz="3200" b="1" dirty="0">
                <a:solidFill>
                  <a:srgbClr val="3333CC"/>
                </a:solidFill>
                <a:latin typeface="Verdana" pitchFamily="34" charset="0"/>
              </a:rPr>
              <a:t>Questions?</a:t>
            </a:r>
            <a:endParaRPr lang="en-US" sz="3200" dirty="0">
              <a:solidFill>
                <a:srgbClr val="3333CC"/>
              </a:solidFill>
              <a:latin typeface="Verdana" pitchFamily="34" charset="0"/>
            </a:endParaRPr>
          </a:p>
        </p:txBody>
      </p:sp>
      <p:pic>
        <p:nvPicPr>
          <p:cNvPr id="6" name="Picture 9" descr="sio_logo_co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530350"/>
            <a:ext cx="1546112"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8398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0" y="685800"/>
            <a:ext cx="8991600" cy="685799"/>
          </a:xfrm>
        </p:spPr>
        <p:txBody>
          <a:bodyPr>
            <a:normAutofit/>
          </a:bodyPr>
          <a:lstStyle/>
          <a:p>
            <a:r>
              <a:rPr lang="en-US" sz="2400" b="1" dirty="0" smtClean="0">
                <a:solidFill>
                  <a:srgbClr val="0070C0"/>
                </a:solidFill>
                <a:latin typeface="Geneva"/>
                <a:cs typeface="Arial" pitchFamily="34" charset="0"/>
              </a:rPr>
              <a:t>Goal</a:t>
            </a:r>
            <a:endParaRPr lang="en-US" sz="2400" dirty="0"/>
          </a:p>
        </p:txBody>
      </p:sp>
      <p:sp>
        <p:nvSpPr>
          <p:cNvPr id="7" name="Rectangle 6"/>
          <p:cNvSpPr/>
          <p:nvPr/>
        </p:nvSpPr>
        <p:spPr>
          <a:xfrm>
            <a:off x="1143000" y="1752600"/>
            <a:ext cx="6934200" cy="3785652"/>
          </a:xfrm>
          <a:prstGeom prst="rect">
            <a:avLst/>
          </a:prstGeom>
        </p:spPr>
        <p:txBody>
          <a:bodyPr wrap="square">
            <a:spAutoFit/>
          </a:bodyPr>
          <a:lstStyle/>
          <a:p>
            <a:r>
              <a:rPr lang="en-US" sz="2400" dirty="0" smtClean="0">
                <a:latin typeface="Verdana" pitchFamily="34" charset="0"/>
                <a:ea typeface="Verdana" pitchFamily="34" charset="0"/>
                <a:cs typeface="Verdana" pitchFamily="34" charset="0"/>
              </a:rPr>
              <a:t>Use GPS infrastructure developed over the last decade by many geophysicists and geodesists to:</a:t>
            </a:r>
          </a:p>
          <a:p>
            <a:endParaRPr lang="en-US" sz="2400" dirty="0">
              <a:latin typeface="Verdana" pitchFamily="34" charset="0"/>
              <a:ea typeface="Verdana" pitchFamily="34" charset="0"/>
              <a:cs typeface="Verdana" pitchFamily="34" charset="0"/>
            </a:endParaRPr>
          </a:p>
          <a:p>
            <a:r>
              <a:rPr lang="en-US" sz="2400" i="1" dirty="0" smtClean="0">
                <a:latin typeface="Verdana" pitchFamily="34" charset="0"/>
                <a:ea typeface="Verdana" pitchFamily="34" charset="0"/>
                <a:cs typeface="Verdana" pitchFamily="34" charset="0"/>
              </a:rPr>
              <a:t>Save lives during </a:t>
            </a:r>
            <a:r>
              <a:rPr lang="en-US" sz="2400" i="1" dirty="0" smtClean="0">
                <a:latin typeface="Verdana" pitchFamily="34" charset="0"/>
              </a:rPr>
              <a:t>natural events, </a:t>
            </a:r>
            <a:r>
              <a:rPr lang="en-US" sz="2400" i="1" dirty="0">
                <a:latin typeface="Verdana" pitchFamily="34" charset="0"/>
              </a:rPr>
              <a:t>including earthquakes, tsunamis, </a:t>
            </a:r>
            <a:r>
              <a:rPr lang="en-US" sz="2400" i="1" dirty="0" smtClean="0">
                <a:latin typeface="Verdana" pitchFamily="34" charset="0"/>
              </a:rPr>
              <a:t>extreme </a:t>
            </a:r>
            <a:r>
              <a:rPr lang="en-US" sz="2400" i="1" dirty="0">
                <a:latin typeface="Verdana" pitchFamily="34" charset="0"/>
              </a:rPr>
              <a:t>storms and </a:t>
            </a:r>
            <a:r>
              <a:rPr lang="en-US" sz="2400" i="1" dirty="0" smtClean="0">
                <a:latin typeface="Verdana" pitchFamily="34" charset="0"/>
              </a:rPr>
              <a:t>flooding, and mitigate and assess damage to infrastructure such as hospitals, tall buildings and bridges</a:t>
            </a:r>
            <a:endParaRPr lang="en-US" sz="2400" i="1" dirty="0">
              <a:latin typeface="Verdana" pitchFamily="34" charset="0"/>
            </a:endParaRPr>
          </a:p>
          <a:p>
            <a:endParaRPr lang="en-US" sz="2400" dirty="0" smtClean="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119938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915737" y="2419350"/>
            <a:ext cx="3390900" cy="3371850"/>
            <a:chOff x="7448550" y="3580605"/>
            <a:chExt cx="3390900" cy="3371850"/>
          </a:xfrm>
        </p:grpSpPr>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8550" y="3580605"/>
              <a:ext cx="33909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448550" y="3581400"/>
              <a:ext cx="33909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3"/>
          <p:cNvSpPr>
            <a:spLocks noChangeArrowheads="1"/>
          </p:cNvSpPr>
          <p:nvPr/>
        </p:nvSpPr>
        <p:spPr bwMode="auto">
          <a:xfrm>
            <a:off x="773106" y="533400"/>
            <a:ext cx="3243355" cy="457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spcBef>
                <a:spcPct val="20000"/>
              </a:spcBef>
              <a:buClr>
                <a:schemeClr val="accent2"/>
              </a:buClr>
              <a:buSzPct val="50000"/>
            </a:pPr>
            <a:r>
              <a:rPr lang="en-US" b="1" dirty="0" smtClean="0">
                <a:latin typeface="Verdana" pitchFamily="34" charset="0"/>
              </a:rPr>
              <a:t>Earthquakes/Tsunamis</a:t>
            </a:r>
          </a:p>
          <a:p>
            <a:pPr eaLnBrk="0" hangingPunct="0">
              <a:spcBef>
                <a:spcPct val="20000"/>
              </a:spcBef>
              <a:buClr>
                <a:schemeClr val="accent2"/>
              </a:buClr>
              <a:buSzPct val="50000"/>
            </a:pPr>
            <a:endParaRPr lang="en-US" sz="2000" b="1" dirty="0">
              <a:latin typeface="Verdana" pitchFamily="34"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909" y="894954"/>
            <a:ext cx="3262553" cy="2169598"/>
          </a:xfrm>
          <a:prstGeom prst="rect">
            <a:avLst/>
          </a:prstGeom>
        </p:spPr>
      </p:pic>
      <p:sp>
        <p:nvSpPr>
          <p:cNvPr id="13" name="Rectangle 3"/>
          <p:cNvSpPr>
            <a:spLocks noChangeArrowheads="1"/>
          </p:cNvSpPr>
          <p:nvPr/>
        </p:nvSpPr>
        <p:spPr bwMode="auto">
          <a:xfrm>
            <a:off x="1823440" y="955367"/>
            <a:ext cx="2293034" cy="318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0" hangingPunct="0">
              <a:spcBef>
                <a:spcPct val="20000"/>
              </a:spcBef>
              <a:buClr>
                <a:schemeClr val="accent2"/>
              </a:buClr>
              <a:buSzPct val="50000"/>
            </a:pPr>
            <a:r>
              <a:rPr lang="en-US" sz="1600" i="1" dirty="0" smtClean="0">
                <a:latin typeface="Verdana" pitchFamily="34" charset="0"/>
              </a:rPr>
              <a:t>2011 Honshu Japan</a:t>
            </a:r>
          </a:p>
          <a:p>
            <a:pPr eaLnBrk="0" hangingPunct="0">
              <a:spcBef>
                <a:spcPct val="20000"/>
              </a:spcBef>
              <a:buClr>
                <a:schemeClr val="accent2"/>
              </a:buClr>
              <a:buSzPct val="50000"/>
            </a:pPr>
            <a:endParaRPr lang="en-US" sz="2000" b="1" dirty="0">
              <a:latin typeface="Verdana" pitchFamily="34" charset="0"/>
            </a:endParaRPr>
          </a:p>
        </p:txBody>
      </p:sp>
      <p:sp>
        <p:nvSpPr>
          <p:cNvPr id="17" name="Rectangle 3"/>
          <p:cNvSpPr>
            <a:spLocks noChangeArrowheads="1"/>
          </p:cNvSpPr>
          <p:nvPr/>
        </p:nvSpPr>
        <p:spPr bwMode="auto">
          <a:xfrm>
            <a:off x="1830474" y="2819003"/>
            <a:ext cx="2293034" cy="228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0" hangingPunct="0">
              <a:spcBef>
                <a:spcPct val="20000"/>
              </a:spcBef>
              <a:buClr>
                <a:schemeClr val="accent2"/>
              </a:buClr>
              <a:buSzPct val="50000"/>
            </a:pPr>
            <a:r>
              <a:rPr lang="en-US" sz="1200" b="1" i="1" dirty="0" smtClean="0">
                <a:solidFill>
                  <a:schemeClr val="bg1"/>
                </a:solidFill>
                <a:latin typeface="Verdana" pitchFamily="34" charset="0"/>
              </a:rPr>
              <a:t>(National Geographic)</a:t>
            </a:r>
          </a:p>
        </p:txBody>
      </p:sp>
      <p:sp>
        <p:nvSpPr>
          <p:cNvPr id="21" name="TextBox 20"/>
          <p:cNvSpPr txBox="1"/>
          <p:nvPr/>
        </p:nvSpPr>
        <p:spPr>
          <a:xfrm>
            <a:off x="4839537" y="5132125"/>
            <a:ext cx="3581400" cy="646331"/>
          </a:xfrm>
          <a:prstGeom prst="rect">
            <a:avLst/>
          </a:prstGeom>
          <a:noFill/>
        </p:spPr>
        <p:txBody>
          <a:bodyPr wrap="square" rtlCol="0">
            <a:spAutoFit/>
          </a:bodyPr>
          <a:lstStyle/>
          <a:p>
            <a:r>
              <a:rPr lang="en-US" dirty="0" smtClean="0">
                <a:solidFill>
                  <a:schemeClr val="bg1"/>
                </a:solidFill>
              </a:rPr>
              <a:t>Vincent Thomas Bridge, Long Beach –  in progress for Caltrans (2013)</a:t>
            </a:r>
          </a:p>
        </p:txBody>
      </p:sp>
      <p:sp>
        <p:nvSpPr>
          <p:cNvPr id="18441" name="Title 1"/>
          <p:cNvSpPr>
            <a:spLocks/>
          </p:cNvSpPr>
          <p:nvPr/>
        </p:nvSpPr>
        <p:spPr bwMode="auto">
          <a:xfrm>
            <a:off x="228600" y="0"/>
            <a:ext cx="8724063" cy="70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solidFill>
                  <a:srgbClr val="0070C0"/>
                </a:solidFill>
                <a:latin typeface="Geneva"/>
              </a:rPr>
              <a:t>Natural Hazards Risks</a:t>
            </a:r>
            <a:endParaRPr lang="en-US" sz="2400" b="1" dirty="0">
              <a:solidFill>
                <a:srgbClr val="0070C0"/>
              </a:solidFill>
              <a:latin typeface="Geneva"/>
            </a:endParaRPr>
          </a:p>
        </p:txBody>
      </p:sp>
      <p:sp>
        <p:nvSpPr>
          <p:cNvPr id="25" name="Rectangle 3"/>
          <p:cNvSpPr>
            <a:spLocks noChangeArrowheads="1"/>
          </p:cNvSpPr>
          <p:nvPr/>
        </p:nvSpPr>
        <p:spPr bwMode="auto">
          <a:xfrm>
            <a:off x="5058171" y="3352778"/>
            <a:ext cx="3095229" cy="457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spcBef>
                <a:spcPct val="20000"/>
              </a:spcBef>
              <a:buClr>
                <a:schemeClr val="accent2"/>
              </a:buClr>
              <a:buSzPct val="50000"/>
            </a:pPr>
            <a:r>
              <a:rPr lang="en-US" b="1" dirty="0" smtClean="0">
                <a:latin typeface="Verdana" pitchFamily="34" charset="0"/>
              </a:rPr>
              <a:t>Critical Infrastructure</a:t>
            </a:r>
          </a:p>
          <a:p>
            <a:pPr eaLnBrk="0" hangingPunct="0">
              <a:spcBef>
                <a:spcPct val="20000"/>
              </a:spcBef>
              <a:buClr>
                <a:schemeClr val="accent2"/>
              </a:buClr>
              <a:buSzPct val="50000"/>
            </a:pPr>
            <a:endParaRPr lang="en-US" sz="2000" b="1" dirty="0">
              <a:latin typeface="Verdana" pitchFamily="34" charset="0"/>
            </a:endParaRPr>
          </a:p>
        </p:txBody>
      </p:sp>
      <p:pic>
        <p:nvPicPr>
          <p:cNvPr id="26" name="GOES.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73106" y="3482093"/>
            <a:ext cx="3352294" cy="2309107"/>
          </a:xfrm>
          <a:prstGeom prst="rect">
            <a:avLst/>
          </a:prstGeom>
        </p:spPr>
      </p:pic>
      <p:sp>
        <p:nvSpPr>
          <p:cNvPr id="27" name="TextBox 26"/>
          <p:cNvSpPr txBox="1"/>
          <p:nvPr/>
        </p:nvSpPr>
        <p:spPr>
          <a:xfrm>
            <a:off x="1295400" y="5325384"/>
            <a:ext cx="2121332" cy="369332"/>
          </a:xfrm>
          <a:prstGeom prst="rect">
            <a:avLst/>
          </a:prstGeom>
          <a:noFill/>
        </p:spPr>
        <p:txBody>
          <a:bodyPr wrap="square" rtlCol="0">
            <a:spAutoFit/>
          </a:bodyPr>
          <a:lstStyle/>
          <a:p>
            <a:r>
              <a:rPr lang="en-US" dirty="0" smtClean="0">
                <a:solidFill>
                  <a:schemeClr val="bg1"/>
                </a:solidFill>
              </a:rPr>
              <a:t>Summer Monsoon</a:t>
            </a:r>
          </a:p>
        </p:txBody>
      </p:sp>
      <p:sp>
        <p:nvSpPr>
          <p:cNvPr id="28" name="Rectangle 3"/>
          <p:cNvSpPr>
            <a:spLocks noChangeArrowheads="1"/>
          </p:cNvSpPr>
          <p:nvPr/>
        </p:nvSpPr>
        <p:spPr bwMode="auto">
          <a:xfrm>
            <a:off x="1121648" y="3124200"/>
            <a:ext cx="2709955" cy="457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spcBef>
                <a:spcPct val="20000"/>
              </a:spcBef>
              <a:buClr>
                <a:schemeClr val="accent2"/>
              </a:buClr>
              <a:buSzPct val="50000"/>
            </a:pPr>
            <a:r>
              <a:rPr lang="en-US" b="1" dirty="0" smtClean="0">
                <a:latin typeface="Verdana" pitchFamily="34" charset="0"/>
              </a:rPr>
              <a:t>Extreme Weather</a:t>
            </a:r>
          </a:p>
          <a:p>
            <a:pPr eaLnBrk="0" hangingPunct="0">
              <a:spcBef>
                <a:spcPct val="20000"/>
              </a:spcBef>
              <a:buClr>
                <a:schemeClr val="accent2"/>
              </a:buClr>
              <a:buSzPct val="50000"/>
            </a:pPr>
            <a:endParaRPr lang="en-US" sz="2000" b="1" dirty="0">
              <a:latin typeface="Verdana" pitchFamily="34" charset="0"/>
            </a:endParaRPr>
          </a:p>
        </p:txBody>
      </p:sp>
      <p:pic>
        <p:nvPicPr>
          <p:cNvPr id="29" name="Picture 28" descr="C:\Users\jrestrepo\Pictures\2010 FEB Gran Terremoto Chile\DSC_1475.JPG"/>
          <p:cNvPicPr/>
          <p:nvPr/>
        </p:nvPicPr>
        <p:blipFill>
          <a:blip r:embed="rId8" cstate="print"/>
          <a:srcRect/>
          <a:stretch>
            <a:fillRect/>
          </a:stretch>
        </p:blipFill>
        <p:spPr bwMode="auto">
          <a:xfrm>
            <a:off x="4920490" y="828289"/>
            <a:ext cx="3107340" cy="2278496"/>
          </a:xfrm>
          <a:prstGeom prst="rect">
            <a:avLst/>
          </a:prstGeom>
          <a:noFill/>
        </p:spPr>
      </p:pic>
      <p:sp>
        <p:nvSpPr>
          <p:cNvPr id="31" name="Rectangle 3"/>
          <p:cNvSpPr>
            <a:spLocks noChangeArrowheads="1"/>
          </p:cNvSpPr>
          <p:nvPr/>
        </p:nvSpPr>
        <p:spPr bwMode="auto">
          <a:xfrm>
            <a:off x="5157282" y="494084"/>
            <a:ext cx="2633755" cy="457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spcBef>
                <a:spcPct val="20000"/>
              </a:spcBef>
              <a:buClr>
                <a:schemeClr val="accent2"/>
              </a:buClr>
              <a:buSzPct val="50000"/>
            </a:pPr>
            <a:r>
              <a:rPr lang="en-US" b="1" dirty="0" smtClean="0">
                <a:latin typeface="Verdana" pitchFamily="34" charset="0"/>
              </a:rPr>
              <a:t>Structural Collapse</a:t>
            </a:r>
          </a:p>
          <a:p>
            <a:pPr eaLnBrk="0" hangingPunct="0">
              <a:spcBef>
                <a:spcPct val="20000"/>
              </a:spcBef>
              <a:buClr>
                <a:schemeClr val="accent2"/>
              </a:buClr>
              <a:buSzPct val="50000"/>
            </a:pPr>
            <a:endParaRPr lang="en-US" sz="2000" b="1" dirty="0">
              <a:latin typeface="Verdana" pitchFamily="34" charset="0"/>
            </a:endParaRPr>
          </a:p>
        </p:txBody>
      </p:sp>
      <p:sp>
        <p:nvSpPr>
          <p:cNvPr id="9" name="Rectangle 8"/>
          <p:cNvSpPr/>
          <p:nvPr/>
        </p:nvSpPr>
        <p:spPr>
          <a:xfrm>
            <a:off x="5029200" y="2514600"/>
            <a:ext cx="2994987" cy="646331"/>
          </a:xfrm>
          <a:prstGeom prst="rect">
            <a:avLst/>
          </a:prstGeom>
        </p:spPr>
        <p:txBody>
          <a:bodyPr wrap="none">
            <a:spAutoFit/>
          </a:bodyPr>
          <a:lstStyle/>
          <a:p>
            <a:r>
              <a:rPr lang="en-US" dirty="0">
                <a:solidFill>
                  <a:schemeClr val="bg1"/>
                </a:solidFill>
                <a:latin typeface="+mj-lt"/>
                <a:ea typeface="Verdana" panose="020B0604030504040204" pitchFamily="34" charset="0"/>
                <a:cs typeface="Verdana" panose="020B0604030504040204" pitchFamily="34" charset="0"/>
              </a:rPr>
              <a:t>Downtown Concepcion, Chile </a:t>
            </a:r>
            <a:endParaRPr lang="en-US" dirty="0" smtClean="0">
              <a:solidFill>
                <a:schemeClr val="bg1"/>
              </a:solidFill>
              <a:latin typeface="+mj-lt"/>
              <a:ea typeface="Verdana" panose="020B0604030504040204" pitchFamily="34" charset="0"/>
              <a:cs typeface="Verdana" panose="020B0604030504040204" pitchFamily="34" charset="0"/>
            </a:endParaRPr>
          </a:p>
          <a:p>
            <a:r>
              <a:rPr lang="en-US" dirty="0" smtClean="0">
                <a:solidFill>
                  <a:schemeClr val="bg1"/>
                </a:solidFill>
                <a:latin typeface="+mj-lt"/>
                <a:ea typeface="Verdana" panose="020B0604030504040204" pitchFamily="34" charset="0"/>
                <a:cs typeface="Verdana" panose="020B0604030504040204" pitchFamily="34" charset="0"/>
              </a:rPr>
              <a:t>2010 </a:t>
            </a:r>
            <a:r>
              <a:rPr lang="en-US" dirty="0">
                <a:solidFill>
                  <a:schemeClr val="bg1"/>
                </a:solidFill>
                <a:latin typeface="+mj-lt"/>
                <a:ea typeface="Verdana" panose="020B0604030504040204" pitchFamily="34" charset="0"/>
                <a:cs typeface="Verdana" panose="020B0604030504040204" pitchFamily="34" charset="0"/>
              </a:rPr>
              <a:t>M8.8 Maule earthquake</a:t>
            </a:r>
            <a:endParaRPr lang="en-US" dirty="0">
              <a:solidFill>
                <a:schemeClr val="bg1"/>
              </a:solidFill>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repeatCount="indefinite" fill="hold" display="0">
                  <p:stCondLst>
                    <p:cond delay="indefinite"/>
                  </p:stCondLst>
                </p:cTn>
                <p:tgtEl>
                  <p:spTgt spid="2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533400" y="838200"/>
            <a:ext cx="3276600" cy="2057400"/>
          </a:xfrm>
          <a:prstGeom prst="rect">
            <a:avLst/>
          </a:prstGeom>
        </p:spPr>
      </p:pic>
      <p:pic>
        <p:nvPicPr>
          <p:cNvPr id="3" name="Picture 2" descr="C:\Users\jrestrepo\Pictures\2010 FEB Gran Terremoto Chile\DSC_1475.JPG"/>
          <p:cNvPicPr/>
          <p:nvPr/>
        </p:nvPicPr>
        <p:blipFill>
          <a:blip r:embed="rId3" cstate="print"/>
          <a:srcRect/>
          <a:stretch>
            <a:fillRect/>
          </a:stretch>
        </p:blipFill>
        <p:spPr bwMode="auto">
          <a:xfrm>
            <a:off x="533400" y="3124200"/>
            <a:ext cx="3276600" cy="2362200"/>
          </a:xfrm>
          <a:prstGeom prst="rect">
            <a:avLst/>
          </a:prstGeom>
          <a:noFill/>
        </p:spPr>
      </p:pic>
      <p:sp>
        <p:nvSpPr>
          <p:cNvPr id="4" name="Rectangle 3"/>
          <p:cNvSpPr/>
          <p:nvPr/>
        </p:nvSpPr>
        <p:spPr>
          <a:xfrm>
            <a:off x="4090346" y="1111984"/>
            <a:ext cx="4572000" cy="1631216"/>
          </a:xfrm>
          <a:prstGeom prst="rect">
            <a:avLst/>
          </a:prstGeom>
        </p:spPr>
        <p:txBody>
          <a:bodyPr>
            <a:spAutoFit/>
          </a:bodyPr>
          <a:lstStyle/>
          <a:p>
            <a:pPr algn="just"/>
            <a:r>
              <a:rPr lang="en-US" sz="2000" dirty="0" smtClean="0">
                <a:latin typeface="Verdana" panose="020B0604030504040204" pitchFamily="34" charset="0"/>
                <a:ea typeface="Verdana" panose="020B0604030504040204" pitchFamily="34" charset="0"/>
                <a:cs typeface="Verdana" panose="020B0604030504040204" pitchFamily="34" charset="0"/>
              </a:rPr>
              <a:t>Collapse </a:t>
            </a:r>
            <a:r>
              <a:rPr lang="en-US" sz="2000" dirty="0">
                <a:latin typeface="Verdana" panose="020B0604030504040204" pitchFamily="34" charset="0"/>
                <a:ea typeface="Verdana" panose="020B0604030504040204" pitchFamily="34" charset="0"/>
                <a:cs typeface="Verdana" panose="020B0604030504040204" pitchFamily="34" charset="0"/>
              </a:rPr>
              <a:t>of the five-story CTV building in Christchurch, New Zealand during the 2011 Mw 6.1 earthquake resulting in 115 </a:t>
            </a:r>
            <a:r>
              <a:rPr lang="en-US" sz="2000" dirty="0" smtClean="0">
                <a:latin typeface="Verdana" panose="020B0604030504040204" pitchFamily="34" charset="0"/>
                <a:ea typeface="Verdana" panose="020B0604030504040204" pitchFamily="34" charset="0"/>
                <a:cs typeface="Verdana" panose="020B0604030504040204" pitchFamily="34" charset="0"/>
              </a:rPr>
              <a:t>fatalities</a:t>
            </a:r>
            <a:endParaRPr lang="en-US" sz="20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5" name="Title 1"/>
          <p:cNvSpPr>
            <a:spLocks/>
          </p:cNvSpPr>
          <p:nvPr/>
        </p:nvSpPr>
        <p:spPr bwMode="auto">
          <a:xfrm>
            <a:off x="228600" y="57151"/>
            <a:ext cx="8724063" cy="70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solidFill>
                  <a:srgbClr val="0070C0"/>
                </a:solidFill>
                <a:latin typeface="Geneva"/>
              </a:rPr>
              <a:t>Monitoring Tall Buildings</a:t>
            </a:r>
            <a:endParaRPr lang="en-US" sz="2400" b="1" dirty="0">
              <a:solidFill>
                <a:srgbClr val="0070C0"/>
              </a:solidFill>
              <a:latin typeface="Geneva"/>
            </a:endParaRPr>
          </a:p>
        </p:txBody>
      </p:sp>
      <p:sp>
        <p:nvSpPr>
          <p:cNvPr id="6" name="Rectangle 5"/>
          <p:cNvSpPr/>
          <p:nvPr/>
        </p:nvSpPr>
        <p:spPr>
          <a:xfrm>
            <a:off x="4038600" y="3505200"/>
            <a:ext cx="4572000" cy="1323439"/>
          </a:xfrm>
          <a:prstGeom prst="rect">
            <a:avLst/>
          </a:prstGeom>
        </p:spPr>
        <p:txBody>
          <a:bodyPr>
            <a:spAutoFit/>
          </a:bodyPr>
          <a:lstStyle/>
          <a:p>
            <a:pPr algn="just"/>
            <a:r>
              <a:rPr lang="en-US" sz="2000" dirty="0" smtClean="0">
                <a:latin typeface="Verdana" panose="020B0604030504040204" pitchFamily="34" charset="0"/>
                <a:ea typeface="Verdana" panose="020B0604030504040204" pitchFamily="34" charset="0"/>
                <a:cs typeface="Verdana" panose="020B0604030504040204" pitchFamily="34" charset="0"/>
              </a:rPr>
              <a:t>Downtown </a:t>
            </a:r>
            <a:r>
              <a:rPr lang="en-US" sz="2000" dirty="0">
                <a:latin typeface="Verdana" panose="020B0604030504040204" pitchFamily="34" charset="0"/>
                <a:ea typeface="Verdana" panose="020B0604030504040204" pitchFamily="34" charset="0"/>
                <a:cs typeface="Verdana" panose="020B0604030504040204" pitchFamily="34" charset="0"/>
              </a:rPr>
              <a:t>Concepcion, Chile after the 2010 M8.8 Maule earthquake with severely damaged tall buildings leading to loss of life.</a:t>
            </a:r>
            <a:endParaRPr lang="en-US" sz="20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862876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973764" y="990600"/>
            <a:ext cx="317023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buClr>
                <a:srgbClr val="000000"/>
              </a:buClr>
              <a:buFont typeface="Times New Roman" pitchFamily="18" charset="0"/>
              <a:buNone/>
            </a:pPr>
            <a:r>
              <a:rPr lang="en-US" dirty="0" smtClean="0">
                <a:latin typeface="Verdana" pitchFamily="34" charset="0"/>
              </a:rPr>
              <a:t>Banda Aceh, Sumatra, Indonesia</a:t>
            </a:r>
            <a:r>
              <a:rPr lang="en-US" dirty="0">
                <a:latin typeface="Verdana" pitchFamily="34" charset="0"/>
              </a:rPr>
              <a:t> </a:t>
            </a:r>
            <a:r>
              <a:rPr lang="en-US" dirty="0" smtClean="0">
                <a:latin typeface="Verdana" pitchFamily="34" charset="0"/>
              </a:rPr>
              <a:t>before 2004</a:t>
            </a:r>
            <a:r>
              <a:rPr lang="en-US" dirty="0">
                <a:latin typeface="Verdana" pitchFamily="34" charset="0"/>
              </a:rPr>
              <a:t> </a:t>
            </a:r>
            <a:r>
              <a:rPr lang="en-US" dirty="0" smtClean="0">
                <a:latin typeface="Verdana" pitchFamily="34" charset="0"/>
              </a:rPr>
              <a:t>Mw 9.2 Great Sumatra</a:t>
            </a:r>
            <a:r>
              <a:rPr lang="en-US" dirty="0">
                <a:latin typeface="Verdana" pitchFamily="34" charset="0"/>
              </a:rPr>
              <a:t> </a:t>
            </a:r>
            <a:r>
              <a:rPr lang="en-US" dirty="0" smtClean="0">
                <a:latin typeface="Verdana" pitchFamily="34" charset="0"/>
              </a:rPr>
              <a:t>earthquake &amp; tsunami</a:t>
            </a:r>
            <a:endParaRPr lang="en-US" dirty="0">
              <a:latin typeface="Verdana" pitchFamily="34" charset="0"/>
            </a:endParaRPr>
          </a:p>
        </p:txBody>
      </p:sp>
      <p:sp>
        <p:nvSpPr>
          <p:cNvPr id="4" name="TextBox 3"/>
          <p:cNvSpPr txBox="1">
            <a:spLocks noChangeArrowheads="1"/>
          </p:cNvSpPr>
          <p:nvPr/>
        </p:nvSpPr>
        <p:spPr bwMode="auto">
          <a:xfrm>
            <a:off x="6069012" y="3594100"/>
            <a:ext cx="30749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buClr>
                <a:srgbClr val="000000"/>
              </a:buClr>
              <a:buFont typeface="Times New Roman" pitchFamily="18" charset="0"/>
              <a:buNone/>
            </a:pPr>
            <a:r>
              <a:rPr lang="en-US" dirty="0" smtClean="0">
                <a:latin typeface="Verdana" pitchFamily="34" charset="0"/>
              </a:rPr>
              <a:t>Banda Aceh after</a:t>
            </a:r>
            <a:r>
              <a:rPr lang="en-US" dirty="0">
                <a:latin typeface="Verdana" pitchFamily="34" charset="0"/>
              </a:rPr>
              <a:t> </a:t>
            </a:r>
            <a:r>
              <a:rPr lang="en-US" dirty="0" smtClean="0">
                <a:latin typeface="Verdana" pitchFamily="34" charset="0"/>
              </a:rPr>
              <a:t>2004 disaster: 200,000 casualties in Sumatra </a:t>
            </a:r>
            <a:r>
              <a:rPr lang="en-US" dirty="0">
                <a:latin typeface="Verdana" pitchFamily="34" charset="0"/>
              </a:rPr>
              <a:t>alone</a:t>
            </a:r>
          </a:p>
        </p:txBody>
      </p:sp>
      <p:pic>
        <p:nvPicPr>
          <p:cNvPr id="5" name="Picture 4" descr="02 - Gambar Sebelum 23 juni 04"/>
          <p:cNvPicPr>
            <a:picLocks noChangeAspect="1" noChangeArrowheads="1"/>
          </p:cNvPicPr>
          <p:nvPr/>
        </p:nvPicPr>
        <p:blipFill>
          <a:blip r:embed="rId3">
            <a:extLst>
              <a:ext uri="{28A0092B-C50C-407E-A947-70E740481C1C}">
                <a14:useLocalDpi xmlns:a14="http://schemas.microsoft.com/office/drawing/2010/main" val="0"/>
              </a:ext>
            </a:extLst>
          </a:blip>
          <a:srcRect r="2037"/>
          <a:stretch>
            <a:fillRect/>
          </a:stretch>
        </p:blipFill>
        <p:spPr bwMode="auto">
          <a:xfrm>
            <a:off x="468313" y="533400"/>
            <a:ext cx="5246687" cy="248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descr="03 - Gambar Sesudah aceh 28 12 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197758"/>
            <a:ext cx="5246687" cy="258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p:cNvSpPr>
          <p:nvPr/>
        </p:nvSpPr>
        <p:spPr bwMode="auto">
          <a:xfrm>
            <a:off x="228600" y="57151"/>
            <a:ext cx="8724063" cy="70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solidFill>
                  <a:srgbClr val="0070C0"/>
                </a:solidFill>
                <a:latin typeface="Geneva"/>
              </a:rPr>
              <a:t>Tsunami Risk</a:t>
            </a:r>
            <a:endParaRPr lang="en-US" sz="2400" b="1" dirty="0">
              <a:solidFill>
                <a:srgbClr val="0070C0"/>
              </a:solidFill>
              <a:latin typeface="Geneva"/>
            </a:endParaRPr>
          </a:p>
        </p:txBody>
      </p:sp>
    </p:spTree>
    <p:extLst>
      <p:ext uri="{BB962C8B-B14F-4D97-AF65-F5344CB8AC3E}">
        <p14:creationId xmlns:p14="http://schemas.microsoft.com/office/powerpoint/2010/main" val="3217619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531066"/>
            <a:ext cx="3151496" cy="5336334"/>
          </a:xfrm>
          <a:prstGeom prst="rect">
            <a:avLst/>
          </a:prstGeom>
        </p:spPr>
      </p:pic>
      <p:sp>
        <p:nvSpPr>
          <p:cNvPr id="3" name="TextBox 2"/>
          <p:cNvSpPr txBox="1"/>
          <p:nvPr/>
        </p:nvSpPr>
        <p:spPr>
          <a:xfrm>
            <a:off x="914400" y="-19110"/>
            <a:ext cx="7086600" cy="461665"/>
          </a:xfrm>
          <a:prstGeom prst="rect">
            <a:avLst/>
          </a:prstGeom>
          <a:noFill/>
        </p:spPr>
        <p:txBody>
          <a:bodyPr wrap="square" rtlCol="0">
            <a:spAutoFit/>
          </a:bodyPr>
          <a:lstStyle/>
          <a:p>
            <a:pPr algn="ctr">
              <a:defRPr/>
            </a:pPr>
            <a:r>
              <a:rPr lang="en-US" sz="2400" b="1" kern="0" dirty="0" smtClean="0">
                <a:solidFill>
                  <a:srgbClr val="3333CC"/>
                </a:solidFill>
                <a:latin typeface="Geneva"/>
                <a:ea typeface="MS PGothic" pitchFamily="34" charset="-128"/>
              </a:rPr>
              <a:t>Real-time Precise GPS Network on West Coast</a:t>
            </a:r>
            <a:endParaRPr lang="en-US" sz="2400" b="1" kern="0" dirty="0">
              <a:solidFill>
                <a:srgbClr val="3333CC"/>
              </a:solidFill>
              <a:latin typeface="Geneva"/>
              <a:ea typeface="MS PGothic" pitchFamily="34" charset="-128"/>
            </a:endParaRPr>
          </a:p>
        </p:txBody>
      </p:sp>
      <p:sp>
        <p:nvSpPr>
          <p:cNvPr id="4" name="TextBox 3"/>
          <p:cNvSpPr txBox="1"/>
          <p:nvPr/>
        </p:nvSpPr>
        <p:spPr>
          <a:xfrm>
            <a:off x="13648" y="423234"/>
            <a:ext cx="2362200" cy="2031325"/>
          </a:xfrm>
          <a:prstGeom prst="rect">
            <a:avLst/>
          </a:prstGeom>
          <a:noFill/>
        </p:spPr>
        <p:txBody>
          <a:bodyPr wrap="square" rtlCol="0">
            <a:spAutoFit/>
          </a:bodyPr>
          <a:lstStyle/>
          <a:p>
            <a:pPr fontAlgn="base">
              <a:spcBef>
                <a:spcPct val="0"/>
              </a:spcBef>
              <a:spcAft>
                <a:spcPct val="0"/>
              </a:spcAft>
            </a:pPr>
            <a:r>
              <a:rPr lang="en-US" i="1" dirty="0" smtClean="0">
                <a:solidFill>
                  <a:srgbClr val="000000"/>
                </a:solidFill>
                <a:latin typeface="Arial" pitchFamily="34" charset="0"/>
                <a:ea typeface="MS PGothic" pitchFamily="34" charset="-128"/>
                <a:cs typeface="Arial" pitchFamily="34" charset="0"/>
              </a:rPr>
              <a:t>An earthquake &amp; tsunami of the magnitude of Mw 9.0 Tohoku-oki earthquake is possible on Cascadia Subduction Zone</a:t>
            </a:r>
            <a:endParaRPr lang="en-US" i="1" dirty="0">
              <a:solidFill>
                <a:srgbClr val="000000"/>
              </a:solidFill>
              <a:latin typeface="Arial" pitchFamily="34" charset="0"/>
              <a:ea typeface="MS PGothic" pitchFamily="34" charset="-128"/>
              <a:cs typeface="Arial" pitchFamily="34" charset="0"/>
            </a:endParaRPr>
          </a:p>
        </p:txBody>
      </p:sp>
      <p:sp>
        <p:nvSpPr>
          <p:cNvPr id="5" name="TextBox 4"/>
          <p:cNvSpPr txBox="1"/>
          <p:nvPr/>
        </p:nvSpPr>
        <p:spPr>
          <a:xfrm>
            <a:off x="13648" y="2928254"/>
            <a:ext cx="2362200" cy="1477328"/>
          </a:xfrm>
          <a:prstGeom prst="rect">
            <a:avLst/>
          </a:prstGeom>
          <a:noFill/>
        </p:spPr>
        <p:txBody>
          <a:bodyPr wrap="square" rtlCol="0">
            <a:spAutoFit/>
          </a:bodyPr>
          <a:lstStyle/>
          <a:p>
            <a:pPr fontAlgn="base">
              <a:spcBef>
                <a:spcPct val="0"/>
              </a:spcBef>
              <a:spcAft>
                <a:spcPct val="0"/>
              </a:spcAft>
            </a:pPr>
            <a:r>
              <a:rPr lang="en-US" i="1" dirty="0" smtClean="0">
                <a:solidFill>
                  <a:srgbClr val="000000"/>
                </a:solidFill>
                <a:latin typeface="Arial" charset="0"/>
                <a:ea typeface="MS PGothic" pitchFamily="34" charset="-128"/>
                <a:cs typeface="Arial" pitchFamily="34" charset="0"/>
              </a:rPr>
              <a:t>There is i</a:t>
            </a:r>
            <a:r>
              <a:rPr lang="en-US" i="1" dirty="0" smtClean="0">
                <a:solidFill>
                  <a:srgbClr val="000000"/>
                </a:solidFill>
                <a:latin typeface="Arial" pitchFamily="34" charset="0"/>
                <a:ea typeface="MS PGothic" pitchFamily="34" charset="-128"/>
                <a:cs typeface="Arial" pitchFamily="34" charset="0"/>
              </a:rPr>
              <a:t>ncreasing risk of a large earthquake on the Hayward fault in the Bay Area</a:t>
            </a:r>
            <a:endParaRPr lang="en-US" i="1" dirty="0">
              <a:solidFill>
                <a:srgbClr val="000000"/>
              </a:solidFill>
              <a:latin typeface="Arial" pitchFamily="34" charset="0"/>
              <a:ea typeface="MS PGothic" pitchFamily="34" charset="-128"/>
              <a:cs typeface="Arial" pitchFamily="34" charset="0"/>
            </a:endParaRPr>
          </a:p>
        </p:txBody>
      </p:sp>
      <p:sp>
        <p:nvSpPr>
          <p:cNvPr id="6" name="TextBox 5"/>
          <p:cNvSpPr txBox="1"/>
          <p:nvPr/>
        </p:nvSpPr>
        <p:spPr>
          <a:xfrm>
            <a:off x="13648" y="4648200"/>
            <a:ext cx="2224585" cy="1200329"/>
          </a:xfrm>
          <a:prstGeom prst="rect">
            <a:avLst/>
          </a:prstGeom>
          <a:noFill/>
        </p:spPr>
        <p:txBody>
          <a:bodyPr wrap="square" rtlCol="0">
            <a:spAutoFit/>
          </a:bodyPr>
          <a:lstStyle/>
          <a:p>
            <a:pPr fontAlgn="base">
              <a:spcBef>
                <a:spcPct val="0"/>
              </a:spcBef>
              <a:spcAft>
                <a:spcPct val="0"/>
              </a:spcAft>
            </a:pPr>
            <a:r>
              <a:rPr lang="en-US" i="1" dirty="0" smtClean="0">
                <a:solidFill>
                  <a:srgbClr val="000000"/>
                </a:solidFill>
                <a:latin typeface="Arial" pitchFamily="34" charset="0"/>
                <a:ea typeface="MS PGothic" pitchFamily="34" charset="-128"/>
                <a:cs typeface="Arial" pitchFamily="34" charset="0"/>
              </a:rPr>
              <a:t>We are overdue for a large earthquake on the southern San Andreas fault</a:t>
            </a:r>
            <a:endParaRPr lang="en-US" i="1" dirty="0">
              <a:solidFill>
                <a:srgbClr val="000000"/>
              </a:solidFill>
              <a:latin typeface="Arial" pitchFamily="34" charset="0"/>
              <a:ea typeface="MS PGothic" pitchFamily="34" charset="-128"/>
              <a:cs typeface="Arial" pitchFamily="34" charset="0"/>
            </a:endParaRPr>
          </a:p>
        </p:txBody>
      </p:sp>
      <p:sp>
        <p:nvSpPr>
          <p:cNvPr id="7" name="Text Box 5"/>
          <p:cNvSpPr txBox="1">
            <a:spLocks noChangeArrowheads="1"/>
          </p:cNvSpPr>
          <p:nvPr/>
        </p:nvSpPr>
        <p:spPr bwMode="auto">
          <a:xfrm>
            <a:off x="5634466" y="619930"/>
            <a:ext cx="3236792" cy="563231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fontAlgn="base">
              <a:spcBef>
                <a:spcPct val="50000"/>
              </a:spcBef>
              <a:spcAft>
                <a:spcPct val="0"/>
              </a:spcAft>
              <a:buClr>
                <a:srgbClr val="3333CC"/>
              </a:buClr>
              <a:buSzPct val="75000"/>
            </a:pPr>
            <a:r>
              <a:rPr lang="en-US" sz="2000" kern="0" dirty="0" smtClean="0">
                <a:solidFill>
                  <a:sysClr val="windowText" lastClr="000000"/>
                </a:solidFill>
                <a:latin typeface="Verdana" pitchFamily="34" charset="0"/>
                <a:ea typeface="Verdana" pitchFamily="34" charset="0"/>
                <a:cs typeface="Verdana" pitchFamily="34" charset="0"/>
              </a:rPr>
              <a:t>NASA funded Real-Time </a:t>
            </a:r>
            <a:r>
              <a:rPr lang="en-US" sz="2000" dirty="0">
                <a:solidFill>
                  <a:srgbClr val="000000"/>
                </a:solidFill>
                <a:latin typeface="Verdana" pitchFamily="34" charset="0"/>
                <a:ea typeface="Verdana" pitchFamily="34" charset="0"/>
                <a:cs typeface="Verdana" pitchFamily="34" charset="0"/>
              </a:rPr>
              <a:t>Earthquake Analysis for Disaster Mitigation </a:t>
            </a:r>
            <a:r>
              <a:rPr lang="en-US" sz="2000" dirty="0" smtClean="0">
                <a:solidFill>
                  <a:srgbClr val="000000"/>
                </a:solidFill>
                <a:latin typeface="Verdana" pitchFamily="34" charset="0"/>
                <a:ea typeface="Verdana" pitchFamily="34" charset="0"/>
                <a:cs typeface="Verdana" pitchFamily="34" charset="0"/>
              </a:rPr>
              <a:t>Network (READI), ~600 GPS stations continuously tracking the GPS satellite constellation operated by UCSD/SIO, USGS, UC Berkeley, UNAVCO, Central Washington Univ. The data latency is less than a second and the instantaneous location of the station is accurate to a fraction of an inch.</a:t>
            </a:r>
          </a:p>
        </p:txBody>
      </p:sp>
    </p:spTree>
    <p:extLst>
      <p:ext uri="{BB962C8B-B14F-4D97-AF65-F5344CB8AC3E}">
        <p14:creationId xmlns:p14="http://schemas.microsoft.com/office/powerpoint/2010/main" val="1843261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0525" y="1624013"/>
            <a:ext cx="6731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4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952875"/>
            <a:ext cx="5334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8663" y="1590675"/>
            <a:ext cx="11811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3"/>
          <p:cNvSpPr txBox="1">
            <a:spLocks noChangeArrowheads="1"/>
          </p:cNvSpPr>
          <p:nvPr/>
        </p:nvSpPr>
        <p:spPr bwMode="auto">
          <a:xfrm>
            <a:off x="1981200" y="2009775"/>
            <a:ext cx="600075" cy="400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fontAlgn="base">
              <a:spcBef>
                <a:spcPct val="50000"/>
              </a:spcBef>
              <a:spcAft>
                <a:spcPct val="0"/>
              </a:spcAft>
            </a:pPr>
            <a:r>
              <a:rPr lang="en-US" sz="2000" b="1" i="1" dirty="0">
                <a:solidFill>
                  <a:srgbClr val="000000"/>
                </a:solidFill>
                <a:latin typeface="Verdana" pitchFamily="34" charset="0"/>
              </a:rPr>
              <a:t>+</a:t>
            </a:r>
          </a:p>
        </p:txBody>
      </p:sp>
      <p:sp>
        <p:nvSpPr>
          <p:cNvPr id="6" name="Text Box 43"/>
          <p:cNvSpPr txBox="1">
            <a:spLocks noChangeArrowheads="1"/>
          </p:cNvSpPr>
          <p:nvPr/>
        </p:nvSpPr>
        <p:spPr bwMode="auto">
          <a:xfrm>
            <a:off x="4619625" y="4060825"/>
            <a:ext cx="3914775" cy="1015663"/>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fontAlgn="base">
              <a:spcBef>
                <a:spcPct val="50000"/>
              </a:spcBef>
              <a:spcAft>
                <a:spcPct val="0"/>
              </a:spcAft>
            </a:pPr>
            <a:r>
              <a:rPr lang="en-US" sz="2000" b="1" i="1" dirty="0">
                <a:solidFill>
                  <a:srgbClr val="000000"/>
                </a:solidFill>
                <a:latin typeface="Verdana" pitchFamily="34" charset="0"/>
              </a:rPr>
              <a:t>Continuous mm-level </a:t>
            </a:r>
            <a:r>
              <a:rPr lang="en-US" sz="2000" b="1" i="1" u="sng" dirty="0">
                <a:solidFill>
                  <a:srgbClr val="000000"/>
                </a:solidFill>
                <a:latin typeface="Verdana" pitchFamily="34" charset="0"/>
              </a:rPr>
              <a:t>precipitable </a:t>
            </a:r>
            <a:r>
              <a:rPr lang="en-US" sz="2000" b="1" i="1" u="sng" dirty="0" smtClean="0">
                <a:solidFill>
                  <a:srgbClr val="000000"/>
                </a:solidFill>
                <a:latin typeface="Verdana" pitchFamily="34" charset="0"/>
              </a:rPr>
              <a:t>water vapor</a:t>
            </a:r>
            <a:r>
              <a:rPr lang="en-US" sz="2000" b="1" i="1" u="sng" dirty="0">
                <a:solidFill>
                  <a:srgbClr val="000000"/>
                </a:solidFill>
                <a:latin typeface="Verdana" pitchFamily="34" charset="0"/>
              </a:rPr>
              <a:t> </a:t>
            </a:r>
            <a:r>
              <a:rPr lang="en-US" sz="2000" b="1" i="1" dirty="0" smtClean="0">
                <a:solidFill>
                  <a:srgbClr val="000000"/>
                </a:solidFill>
                <a:latin typeface="Verdana" pitchFamily="34" charset="0"/>
              </a:rPr>
              <a:t>in troposphere</a:t>
            </a:r>
            <a:endParaRPr lang="en-US" sz="2000" b="1" i="1" dirty="0">
              <a:solidFill>
                <a:srgbClr val="000000"/>
              </a:solidFill>
              <a:latin typeface="Verdana" pitchFamily="34" charset="0"/>
            </a:endParaRPr>
          </a:p>
        </p:txBody>
      </p:sp>
      <p:pic>
        <p:nvPicPr>
          <p:cNvPr id="7"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8663" y="3814763"/>
            <a:ext cx="117951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3"/>
          <p:cNvSpPr txBox="1">
            <a:spLocks noChangeArrowheads="1"/>
          </p:cNvSpPr>
          <p:nvPr/>
        </p:nvSpPr>
        <p:spPr bwMode="auto">
          <a:xfrm>
            <a:off x="1981200" y="4205288"/>
            <a:ext cx="600075" cy="400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fontAlgn="base">
              <a:spcBef>
                <a:spcPct val="50000"/>
              </a:spcBef>
              <a:spcAft>
                <a:spcPct val="0"/>
              </a:spcAft>
            </a:pPr>
            <a:r>
              <a:rPr lang="en-US" sz="2000" b="1" i="1" dirty="0">
                <a:solidFill>
                  <a:srgbClr val="000000"/>
                </a:solidFill>
                <a:latin typeface="Verdana" pitchFamily="34" charset="0"/>
              </a:rPr>
              <a:t>+</a:t>
            </a:r>
          </a:p>
        </p:txBody>
      </p:sp>
      <p:sp>
        <p:nvSpPr>
          <p:cNvPr id="9" name="Text Box 43"/>
          <p:cNvSpPr txBox="1">
            <a:spLocks noChangeArrowheads="1"/>
          </p:cNvSpPr>
          <p:nvPr/>
        </p:nvSpPr>
        <p:spPr bwMode="auto">
          <a:xfrm>
            <a:off x="3810000" y="1971675"/>
            <a:ext cx="600075" cy="400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fontAlgn="base">
              <a:spcBef>
                <a:spcPct val="50000"/>
              </a:spcBef>
              <a:spcAft>
                <a:spcPct val="0"/>
              </a:spcAft>
            </a:pPr>
            <a:r>
              <a:rPr lang="en-US" sz="2000" b="1" i="1" dirty="0">
                <a:solidFill>
                  <a:srgbClr val="000000"/>
                </a:solidFill>
                <a:latin typeface="Verdana" pitchFamily="34" charset="0"/>
              </a:rPr>
              <a:t>=</a:t>
            </a:r>
          </a:p>
        </p:txBody>
      </p:sp>
      <p:sp>
        <p:nvSpPr>
          <p:cNvPr id="10" name="Text Box 43"/>
          <p:cNvSpPr txBox="1">
            <a:spLocks noChangeArrowheads="1"/>
          </p:cNvSpPr>
          <p:nvPr/>
        </p:nvSpPr>
        <p:spPr bwMode="auto">
          <a:xfrm>
            <a:off x="3810000" y="4214813"/>
            <a:ext cx="600075" cy="400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fontAlgn="base">
              <a:spcBef>
                <a:spcPct val="50000"/>
              </a:spcBef>
              <a:spcAft>
                <a:spcPct val="0"/>
              </a:spcAft>
            </a:pPr>
            <a:r>
              <a:rPr lang="en-US" sz="2000" b="1" i="1" dirty="0">
                <a:solidFill>
                  <a:srgbClr val="000000"/>
                </a:solidFill>
                <a:latin typeface="Verdana" pitchFamily="34" charset="0"/>
              </a:rPr>
              <a:t>=</a:t>
            </a:r>
          </a:p>
        </p:txBody>
      </p:sp>
      <p:sp>
        <p:nvSpPr>
          <p:cNvPr id="11" name="TextBox 61"/>
          <p:cNvSpPr txBox="1">
            <a:spLocks noChangeArrowheads="1"/>
          </p:cNvSpPr>
          <p:nvPr/>
        </p:nvSpPr>
        <p:spPr bwMode="auto">
          <a:xfrm>
            <a:off x="2200275" y="2602468"/>
            <a:ext cx="213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fontAlgn="base" hangingPunct="1">
              <a:spcBef>
                <a:spcPct val="0"/>
              </a:spcBef>
              <a:spcAft>
                <a:spcPct val="0"/>
              </a:spcAft>
            </a:pPr>
            <a:r>
              <a:rPr lang="en-US" sz="1800" b="1" i="1" dirty="0" smtClean="0">
                <a:solidFill>
                  <a:srgbClr val="000000"/>
                </a:solidFill>
                <a:latin typeface="Verdana" pitchFamily="34" charset="0"/>
              </a:rPr>
              <a:t>Accelerometer</a:t>
            </a:r>
            <a:endParaRPr lang="en-US" sz="1800" b="1" i="1" dirty="0">
              <a:solidFill>
                <a:srgbClr val="000000"/>
              </a:solidFill>
              <a:latin typeface="Verdana" pitchFamily="34" charset="0"/>
            </a:endParaRPr>
          </a:p>
        </p:txBody>
      </p:sp>
      <p:sp>
        <p:nvSpPr>
          <p:cNvPr id="12" name="TextBox 62"/>
          <p:cNvSpPr txBox="1">
            <a:spLocks noChangeArrowheads="1"/>
          </p:cNvSpPr>
          <p:nvPr/>
        </p:nvSpPr>
        <p:spPr bwMode="auto">
          <a:xfrm>
            <a:off x="2019300" y="5019675"/>
            <a:ext cx="2600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fontAlgn="base" hangingPunct="1">
              <a:spcBef>
                <a:spcPct val="0"/>
              </a:spcBef>
              <a:spcAft>
                <a:spcPct val="0"/>
              </a:spcAft>
            </a:pPr>
            <a:r>
              <a:rPr lang="en-US" sz="1800" b="1" i="1" dirty="0" smtClean="0">
                <a:solidFill>
                  <a:srgbClr val="000000"/>
                </a:solidFill>
                <a:latin typeface="Verdana" pitchFamily="34" charset="0"/>
              </a:rPr>
              <a:t>Met </a:t>
            </a:r>
            <a:r>
              <a:rPr lang="en-US" sz="1800" b="1" i="1" dirty="0">
                <a:solidFill>
                  <a:srgbClr val="000000"/>
                </a:solidFill>
                <a:latin typeface="Verdana" pitchFamily="34" charset="0"/>
              </a:rPr>
              <a:t>Sensors</a:t>
            </a:r>
          </a:p>
          <a:p>
            <a:pPr algn="ctr" eaLnBrk="1" fontAlgn="base" hangingPunct="1">
              <a:spcBef>
                <a:spcPct val="0"/>
              </a:spcBef>
              <a:spcAft>
                <a:spcPct val="0"/>
              </a:spcAft>
            </a:pPr>
            <a:r>
              <a:rPr lang="en-US" sz="1800" b="1" i="1" dirty="0">
                <a:solidFill>
                  <a:srgbClr val="000000"/>
                </a:solidFill>
                <a:latin typeface="Verdana" pitchFamily="34" charset="0"/>
              </a:rPr>
              <a:t>(pressure, temperature)</a:t>
            </a:r>
          </a:p>
        </p:txBody>
      </p:sp>
      <p:sp>
        <p:nvSpPr>
          <p:cNvPr id="13" name="TextBox 61"/>
          <p:cNvSpPr txBox="1">
            <a:spLocks noChangeArrowheads="1"/>
          </p:cNvSpPr>
          <p:nvPr/>
        </p:nvSpPr>
        <p:spPr bwMode="auto">
          <a:xfrm>
            <a:off x="304800" y="3267075"/>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fontAlgn="base" hangingPunct="1">
              <a:spcBef>
                <a:spcPct val="0"/>
              </a:spcBef>
              <a:spcAft>
                <a:spcPct val="0"/>
              </a:spcAft>
            </a:pPr>
            <a:r>
              <a:rPr lang="en-US" sz="1800" b="1" i="1" dirty="0" smtClean="0">
                <a:solidFill>
                  <a:srgbClr val="000000"/>
                </a:solidFill>
                <a:latin typeface="Verdana" pitchFamily="34" charset="0"/>
              </a:rPr>
              <a:t>GPS</a:t>
            </a:r>
            <a:endParaRPr lang="en-US" sz="1800" b="1" i="1" dirty="0">
              <a:solidFill>
                <a:srgbClr val="000000"/>
              </a:solidFill>
              <a:latin typeface="Verdana" pitchFamily="34" charset="0"/>
            </a:endParaRPr>
          </a:p>
        </p:txBody>
      </p:sp>
      <p:sp>
        <p:nvSpPr>
          <p:cNvPr id="14" name="Text Box 43"/>
          <p:cNvSpPr txBox="1">
            <a:spLocks noChangeArrowheads="1"/>
          </p:cNvSpPr>
          <p:nvPr/>
        </p:nvSpPr>
        <p:spPr bwMode="auto">
          <a:xfrm>
            <a:off x="4619625" y="1703388"/>
            <a:ext cx="4129264" cy="132343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fontAlgn="base">
              <a:spcBef>
                <a:spcPct val="50000"/>
              </a:spcBef>
              <a:spcAft>
                <a:spcPct val="0"/>
              </a:spcAft>
            </a:pPr>
            <a:r>
              <a:rPr lang="en-US" sz="2000" b="1" i="1" dirty="0" smtClean="0">
                <a:solidFill>
                  <a:srgbClr val="000000"/>
                </a:solidFill>
                <a:latin typeface="Verdana" pitchFamily="34" charset="0"/>
              </a:rPr>
              <a:t>Very-high-rate broadband </a:t>
            </a:r>
            <a:r>
              <a:rPr lang="en-US" sz="2000" b="1" i="1" u="sng" dirty="0">
                <a:solidFill>
                  <a:srgbClr val="000000"/>
                </a:solidFill>
                <a:latin typeface="Verdana" pitchFamily="34" charset="0"/>
              </a:rPr>
              <a:t>displacements </a:t>
            </a:r>
            <a:r>
              <a:rPr lang="en-US" sz="2000" b="1" i="1" dirty="0">
                <a:solidFill>
                  <a:srgbClr val="000000"/>
                </a:solidFill>
                <a:latin typeface="Verdana" pitchFamily="34" charset="0"/>
              </a:rPr>
              <a:t>with 1-2 s latency and mm accuracy in three dimensions</a:t>
            </a:r>
          </a:p>
        </p:txBody>
      </p:sp>
      <p:sp>
        <p:nvSpPr>
          <p:cNvPr id="15" name="Title 1"/>
          <p:cNvSpPr txBox="1">
            <a:spLocks/>
          </p:cNvSpPr>
          <p:nvPr/>
        </p:nvSpPr>
        <p:spPr bwMode="auto">
          <a:xfrm>
            <a:off x="728663" y="140922"/>
            <a:ext cx="8110537" cy="65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fontAlgn="base" hangingPunct="1">
              <a:spcBef>
                <a:spcPct val="0"/>
              </a:spcBef>
              <a:spcAft>
                <a:spcPct val="0"/>
              </a:spcAft>
            </a:pPr>
            <a:r>
              <a:rPr lang="en-US" sz="2400" b="1" dirty="0" smtClean="0">
                <a:solidFill>
                  <a:srgbClr val="3333CC"/>
                </a:solidFill>
                <a:latin typeface="Geneva" pitchFamily="-106" charset="0"/>
              </a:rPr>
              <a:t>Sensor Integration Provides New Tools for Mitigation Effects of Natural Hazards</a:t>
            </a:r>
            <a:endParaRPr lang="en-US" sz="2400" b="1" dirty="0">
              <a:solidFill>
                <a:srgbClr val="3333CC"/>
              </a:solidFill>
              <a:latin typeface="Geneva" pitchFamily="-106" charset="0"/>
            </a:endParaRPr>
          </a:p>
        </p:txBody>
      </p:sp>
      <p:sp>
        <p:nvSpPr>
          <p:cNvPr id="16" name="TextBox 61"/>
          <p:cNvSpPr txBox="1">
            <a:spLocks noChangeArrowheads="1"/>
          </p:cNvSpPr>
          <p:nvPr/>
        </p:nvSpPr>
        <p:spPr bwMode="auto">
          <a:xfrm>
            <a:off x="228600" y="5268913"/>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fontAlgn="base" hangingPunct="1">
              <a:spcBef>
                <a:spcPct val="0"/>
              </a:spcBef>
              <a:spcAft>
                <a:spcPct val="0"/>
              </a:spcAft>
            </a:pPr>
            <a:r>
              <a:rPr lang="en-US" sz="1800" b="1" i="1" dirty="0" smtClean="0">
                <a:solidFill>
                  <a:srgbClr val="000000"/>
                </a:solidFill>
                <a:latin typeface="Verdana" pitchFamily="34" charset="0"/>
              </a:rPr>
              <a:t>GPS</a:t>
            </a:r>
            <a:endParaRPr lang="en-US" sz="1800" b="1" i="1" dirty="0">
              <a:solidFill>
                <a:srgbClr val="000000"/>
              </a:solidFill>
              <a:latin typeface="Verdana" pitchFamily="34" charset="0"/>
            </a:endParaRPr>
          </a:p>
        </p:txBody>
      </p:sp>
    </p:spTree>
    <p:extLst>
      <p:ext uri="{BB962C8B-B14F-4D97-AF65-F5344CB8AC3E}">
        <p14:creationId xmlns:p14="http://schemas.microsoft.com/office/powerpoint/2010/main" val="1304558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EN100seis_cro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3839" y="4062539"/>
            <a:ext cx="4189562" cy="2795461"/>
          </a:xfrm>
          <a:prstGeom prst="rect">
            <a:avLst/>
          </a:prstGeom>
        </p:spPr>
      </p:pic>
      <p:pic>
        <p:nvPicPr>
          <p:cNvPr id="4" name="DEN100crop">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52400" y="685800"/>
            <a:ext cx="5960533" cy="3352800"/>
          </a:xfrm>
          <a:prstGeom prst="rect">
            <a:avLst/>
          </a:prstGeom>
        </p:spPr>
      </p:pic>
      <p:sp>
        <p:nvSpPr>
          <p:cNvPr id="5" name="Title 1"/>
          <p:cNvSpPr txBox="1">
            <a:spLocks/>
          </p:cNvSpPr>
          <p:nvPr/>
        </p:nvSpPr>
        <p:spPr bwMode="auto">
          <a:xfrm>
            <a:off x="304801" y="76200"/>
            <a:ext cx="8763000" cy="65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fontAlgn="base" hangingPunct="1">
              <a:spcBef>
                <a:spcPct val="0"/>
              </a:spcBef>
              <a:spcAft>
                <a:spcPct val="0"/>
              </a:spcAft>
            </a:pPr>
            <a:r>
              <a:rPr lang="en-US" sz="2400" b="1" dirty="0" smtClean="0">
                <a:solidFill>
                  <a:srgbClr val="3333CC"/>
                </a:solidFill>
                <a:latin typeface="Geneva" pitchFamily="-106" charset="0"/>
              </a:rPr>
              <a:t>Our System Provides New Tools for Structural Monitoring</a:t>
            </a:r>
            <a:endParaRPr lang="en-US" sz="2400" b="1" dirty="0">
              <a:solidFill>
                <a:srgbClr val="3333CC"/>
              </a:solidFill>
              <a:latin typeface="Geneva" pitchFamily="-106" charset="0"/>
            </a:endParaRPr>
          </a:p>
        </p:txBody>
      </p:sp>
      <p:sp>
        <p:nvSpPr>
          <p:cNvPr id="6" name="TextBox 5"/>
          <p:cNvSpPr txBox="1"/>
          <p:nvPr/>
        </p:nvSpPr>
        <p:spPr>
          <a:xfrm>
            <a:off x="6324600" y="838200"/>
            <a:ext cx="2590800" cy="369332"/>
          </a:xfrm>
          <a:prstGeom prst="rect">
            <a:avLst/>
          </a:prstGeom>
          <a:noFill/>
        </p:spPr>
        <p:txBody>
          <a:bodyPr wrap="square" rtlCol="0">
            <a:spAutoFit/>
          </a:bodyPr>
          <a:lstStyle/>
          <a:p>
            <a:r>
              <a:rPr lang="en-US" dirty="0" smtClean="0"/>
              <a:t>Explanation</a:t>
            </a:r>
            <a:endParaRPr lang="en-US" dirty="0"/>
          </a:p>
        </p:txBody>
      </p:sp>
      <p:sp>
        <p:nvSpPr>
          <p:cNvPr id="7" name="TextBox 6"/>
          <p:cNvSpPr txBox="1"/>
          <p:nvPr/>
        </p:nvSpPr>
        <p:spPr>
          <a:xfrm>
            <a:off x="4572000" y="4267200"/>
            <a:ext cx="2590800" cy="369332"/>
          </a:xfrm>
          <a:prstGeom prst="rect">
            <a:avLst/>
          </a:prstGeom>
          <a:noFill/>
        </p:spPr>
        <p:txBody>
          <a:bodyPr wrap="square" rtlCol="0">
            <a:spAutoFit/>
          </a:bodyPr>
          <a:lstStyle/>
          <a:p>
            <a:r>
              <a:rPr lang="en-US" dirty="0" smtClean="0"/>
              <a:t>Explanation</a:t>
            </a:r>
            <a:endParaRPr lang="en-US" dirty="0"/>
          </a:p>
        </p:txBody>
      </p:sp>
    </p:spTree>
    <p:extLst>
      <p:ext uri="{BB962C8B-B14F-4D97-AF65-F5344CB8AC3E}">
        <p14:creationId xmlns:p14="http://schemas.microsoft.com/office/powerpoint/2010/main" val="2101255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theme/theme1.xml><?xml version="1.0" encoding="utf-8"?>
<a:theme xmlns:a="http://schemas.openxmlformats.org/drawingml/2006/main" name="Presentation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Presentation12</Template>
  <TotalTime>8487</TotalTime>
  <Words>1318</Words>
  <Application>Microsoft Office PowerPoint</Application>
  <PresentationFormat>On-screen Show (4:3)</PresentationFormat>
  <Paragraphs>119</Paragraphs>
  <Slides>23</Slides>
  <Notes>8</Notes>
  <HiddenSlides>0</HiddenSlides>
  <MMClips>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MS PGothic</vt:lpstr>
      <vt:lpstr>MS PGothic</vt:lpstr>
      <vt:lpstr>Arial</vt:lpstr>
      <vt:lpstr>Calibri</vt:lpstr>
      <vt:lpstr>Geneva</vt:lpstr>
      <vt:lpstr>Lucida Sans</vt:lpstr>
      <vt:lpstr>Times New Roman</vt:lpstr>
      <vt:lpstr>Verdana</vt:lpstr>
      <vt:lpstr>Presentation12</vt:lpstr>
      <vt:lpstr>Office Theme</vt:lpstr>
      <vt:lpstr>Improved Warnings for Natural Hazards:  A Prototype System for Southern California</vt:lpstr>
      <vt:lpstr>Main News Items</vt:lpstr>
      <vt:lpstr>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Data, Data</vt:lpstr>
      <vt:lpstr>PowerPoint Presentation</vt:lpstr>
      <vt:lpstr>Total Perceptible Water From Satellite (not available over land)  Loop Starts December 18, 2010 Loop Ends December 22, 2010 </vt:lpstr>
      <vt:lpstr>PowerPoint Presentation</vt:lpstr>
      <vt:lpstr>PowerPoint Presentation</vt:lpstr>
      <vt:lpstr>PowerPoint Presentation</vt:lpstr>
      <vt:lpstr>PowerPoint Presentation</vt:lpstr>
      <vt:lpstr>Funding and Partners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 for Applicants of von Liebig Fellowship</dc:title>
  <dc:creator>jal017</dc:creator>
  <cp:lastModifiedBy>Yehuda Bock</cp:lastModifiedBy>
  <cp:revision>646</cp:revision>
  <cp:lastPrinted>2013-01-17T23:12:06Z</cp:lastPrinted>
  <dcterms:created xsi:type="dcterms:W3CDTF">2012-04-10T18:50:32Z</dcterms:created>
  <dcterms:modified xsi:type="dcterms:W3CDTF">2013-12-05T18:04:38Z</dcterms:modified>
</cp:coreProperties>
</file>