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8" r:id="rId2"/>
    <p:sldId id="257" r:id="rId3"/>
    <p:sldId id="306" r:id="rId4"/>
    <p:sldId id="310" r:id="rId5"/>
    <p:sldId id="308" r:id="rId6"/>
    <p:sldId id="309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3300"/>
    <a:srgbClr val="00FFFF"/>
    <a:srgbClr val="10253F"/>
    <a:srgbClr val="0D0D0D"/>
    <a:srgbClr val="C6D9F1"/>
    <a:srgbClr val="D8E3F0"/>
    <a:srgbClr val="C5D5E9"/>
    <a:srgbClr val="4F81BD"/>
    <a:srgbClr val="EC1A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43" autoAdjust="0"/>
  </p:normalViewPr>
  <p:slideViewPr>
    <p:cSldViewPr>
      <p:cViewPr varScale="1">
        <p:scale>
          <a:sx n="91" d="100"/>
          <a:sy n="91" d="100"/>
        </p:scale>
        <p:origin x="63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5287B-31C9-406D-BB2F-45104F7643CF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FA22B-79B9-486C-8DEB-145CD9E7B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84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FA22B-79B9-486C-8DEB-145CD9E7BF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62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BD44-4EB3-46AD-8156-1C8C03C8F94C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F9188-6E8A-4499-B5EC-7AEEB5E9C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8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BD44-4EB3-46AD-8156-1C8C03C8F94C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F9188-6E8A-4499-B5EC-7AEEB5E9C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53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BD44-4EB3-46AD-8156-1C8C03C8F94C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F9188-6E8A-4499-B5EC-7AEEB5E9C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79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FFFF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BD44-4EB3-46AD-8156-1C8C03C8F94C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F9188-6E8A-4499-B5EC-7AEEB5E9C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94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BD44-4EB3-46AD-8156-1C8C03C8F94C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F9188-6E8A-4499-B5EC-7AEEB5E9C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26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BD44-4EB3-46AD-8156-1C8C03C8F94C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F9188-6E8A-4499-B5EC-7AEEB5E9C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BD44-4EB3-46AD-8156-1C8C03C8F94C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F9188-6E8A-4499-B5EC-7AEEB5E9C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30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BD44-4EB3-46AD-8156-1C8C03C8F94C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F9188-6E8A-4499-B5EC-7AEEB5E9C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69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BD44-4EB3-46AD-8156-1C8C03C8F94C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F9188-6E8A-4499-B5EC-7AEEB5E9C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65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BD44-4EB3-46AD-8156-1C8C03C8F94C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F9188-6E8A-4499-B5EC-7AEEB5E9C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1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BD44-4EB3-46AD-8156-1C8C03C8F94C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F9188-6E8A-4499-B5EC-7AEEB5E9C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55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0BD44-4EB3-46AD-8156-1C8C03C8F94C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F9188-6E8A-4499-B5EC-7AEEB5E9C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062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426" y="2053054"/>
            <a:ext cx="8534400" cy="1470025"/>
          </a:xfrm>
        </p:spPr>
        <p:txBody>
          <a:bodyPr anchor="t">
            <a:noAutofit/>
          </a:bodyPr>
          <a:lstStyle/>
          <a:p>
            <a:pPr algn="l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Data, Data, Data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105400"/>
            <a:ext cx="4459550" cy="1752600"/>
          </a:xfrm>
        </p:spPr>
        <p:txBody>
          <a:bodyPr>
            <a:noAutofit/>
          </a:bodyPr>
          <a:lstStyle/>
          <a:p>
            <a:pPr algn="r">
              <a:tabLst>
                <a:tab pos="53975" algn="l"/>
                <a:tab pos="115888" algn="l"/>
                <a:tab pos="168275" algn="l"/>
              </a:tabLst>
            </a:pPr>
            <a:r>
              <a:rPr lang="en-US" sz="2400" dirty="0" smtClean="0"/>
              <a:t>Mark Jackson</a:t>
            </a:r>
            <a:br>
              <a:rPr lang="en-US" sz="2400" dirty="0" smtClean="0"/>
            </a:br>
            <a:r>
              <a:rPr lang="en-US" sz="2400" dirty="0" smtClean="0"/>
              <a:t>Meteorologist in Charge</a:t>
            </a:r>
            <a:br>
              <a:rPr lang="en-US" sz="2400" dirty="0" smtClean="0"/>
            </a:br>
            <a:r>
              <a:rPr lang="en-US" sz="2400" dirty="0" smtClean="0"/>
              <a:t>NOAA/National Weather Service</a:t>
            </a:r>
            <a:br>
              <a:rPr lang="en-US" sz="2400" dirty="0" smtClean="0"/>
            </a:br>
            <a:r>
              <a:rPr lang="en-US" sz="2400" dirty="0" smtClean="0"/>
              <a:t>Los Angeles/Oxnard, CA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0426" y="6477000"/>
            <a:ext cx="1101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NOAA Photo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0426" y="76200"/>
            <a:ext cx="8458200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Warning and Forecasting Extreme Precipitation in California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2332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92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6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76400" y="381000"/>
            <a:ext cx="9144000" cy="1905000"/>
          </a:xfrm>
          <a:noFill/>
          <a:scene3d>
            <a:camera prst="perspectiveContrastingRightFacing">
              <a:rot lat="24914" lon="18926662" rev="209711"/>
            </a:camera>
            <a:lightRig rig="threePt" dir="t"/>
          </a:scene3d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California gets as much rain as the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U.S. Gulf Coast gets from hurricanes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25173" y="6537645"/>
            <a:ext cx="1101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NOAA Photo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1828800" y="2057400"/>
            <a:ext cx="9144000" cy="1905000"/>
          </a:xfrm>
          <a:prstGeom prst="rect">
            <a:avLst/>
          </a:prstGeom>
          <a:noFill/>
          <a:scene3d>
            <a:camera prst="perspectiveContrastingRightFacing">
              <a:rot lat="24914" lon="18926662" rev="209711"/>
            </a:camera>
            <a:lightRig rig="threePt" dir="t"/>
          </a:scene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bg1"/>
                </a:solidFill>
              </a:rPr>
              <a:t>Lift plus moisture = Precipitation!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7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4628" y="4267200"/>
            <a:ext cx="3276600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</a:t>
            </a:r>
            <a:r>
              <a:rPr lang="en-US" sz="2400" dirty="0" smtClean="0"/>
              <a:t>he amount of water in an AR is 7 to 15 times the amount that passes through the mouth of the Mississippi River.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154"/>
            <a:ext cx="5105400" cy="675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4628" y="381000"/>
            <a:ext cx="3276600" cy="31700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</a:t>
            </a:r>
            <a:r>
              <a:rPr lang="en-US" sz="2400" dirty="0" smtClean="0"/>
              <a:t>tmospheric Rivers (AR) are long and narrow streams of atmospheric water vapor that are responsible for many, if not all, winter heavy precipitation events in the Western U.S.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493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079"/>
            <a:ext cx="9144000" cy="63215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3911" y="6523141"/>
            <a:ext cx="6876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Strong thunderstorm with flash flooding near Ludlow, California (Photo Credit: Will </a:t>
            </a:r>
            <a:r>
              <a:rPr lang="en-US" sz="1400" dirty="0" err="1" smtClean="0"/>
              <a:t>Wilkens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381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83" y="191079"/>
            <a:ext cx="83820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Accurate </a:t>
            </a:r>
            <a:r>
              <a:rPr lang="en-US" sz="2400" dirty="0">
                <a:solidFill>
                  <a:schemeClr val="bg1"/>
                </a:solidFill>
              </a:rPr>
              <a:t>forecasts and warnings of flash flooding events depends on timely and </a:t>
            </a:r>
            <a:r>
              <a:rPr lang="en-US" sz="2400" dirty="0" smtClean="0">
                <a:solidFill>
                  <a:schemeClr val="bg1"/>
                </a:solidFill>
              </a:rPr>
              <a:t>accurate information of moisture </a:t>
            </a:r>
            <a:r>
              <a:rPr lang="en-US" sz="2400" dirty="0">
                <a:solidFill>
                  <a:schemeClr val="bg1"/>
                </a:solidFill>
              </a:rPr>
              <a:t>available for intense thunderstorms 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5975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800" y="76200"/>
            <a:ext cx="12038095" cy="666666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7010400" y="1524000"/>
            <a:ext cx="381000" cy="381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181600" y="4800600"/>
            <a:ext cx="381000" cy="381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2209800" y="2667000"/>
            <a:ext cx="381000" cy="381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527737" y="1651437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541985" y="2560582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27130" y="3343602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312275" y="2959974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041635" y="2400298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443249" y="3141278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576146" y="3503885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148959" y="3708837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858407" y="3934809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242035" y="3961085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067097" y="4239609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716518" y="4013637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795345" y="4292161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842641" y="4129251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501055" y="3976851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569372" y="4160782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259316" y="4018892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213537" y="4549664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189481" y="5190795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147440" y="4949057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177659" y="4450472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499539" y="4791405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713484" y="4880743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993525" y="4570688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261539" y="4533902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424449" y="4413033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597869" y="4355226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487511" y="4759875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829097" y="4681048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275787" y="4759876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148959" y="1916827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639207" y="1627793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166945" y="2589489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483069" y="871049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878724" y="1370291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347952" y="482167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848711" y="518953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598684" y="229918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2992822" y="508442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145222" y="660842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475483" y="3614248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381704" y="802730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748863" y="93282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1048408" y="77517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266794" y="997173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7974725" y="2526428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097112" y="5148759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6608381" y="5122483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5-Point Star 56"/>
          <p:cNvSpPr/>
          <p:nvPr/>
        </p:nvSpPr>
        <p:spPr>
          <a:xfrm>
            <a:off x="172405" y="5663946"/>
            <a:ext cx="381000" cy="3810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479281" y="5708429"/>
            <a:ext cx="502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= </a:t>
            </a:r>
            <a:r>
              <a:rPr lang="en-US" sz="2000" dirty="0" err="1" smtClean="0"/>
              <a:t>Radiosonde</a:t>
            </a:r>
            <a:r>
              <a:rPr lang="en-US" sz="2000" dirty="0" smtClean="0"/>
              <a:t> Balloon sites (max of 2x per day)</a:t>
            </a:r>
            <a:endParaRPr lang="en-US" sz="2000" dirty="0"/>
          </a:p>
        </p:txBody>
      </p:sp>
      <p:sp>
        <p:nvSpPr>
          <p:cNvPr id="59" name="Oval 58"/>
          <p:cNvSpPr/>
          <p:nvPr/>
        </p:nvSpPr>
        <p:spPr>
          <a:xfrm>
            <a:off x="265685" y="6258161"/>
            <a:ext cx="194441" cy="198383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479281" y="6157748"/>
            <a:ext cx="5639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= GPS Integrated </a:t>
            </a:r>
            <a:r>
              <a:rPr lang="en-US" sz="2000" dirty="0" err="1" smtClean="0"/>
              <a:t>Precipitable</a:t>
            </a:r>
            <a:r>
              <a:rPr lang="en-US" sz="2000" dirty="0" smtClean="0"/>
              <a:t> Water sites (1/minute)</a:t>
            </a:r>
            <a:endParaRPr lang="en-US" sz="2000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04" y="151146"/>
            <a:ext cx="5180952" cy="2752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2" name="Straight Connector 61"/>
          <p:cNvCxnSpPr/>
          <p:nvPr/>
        </p:nvCxnSpPr>
        <p:spPr>
          <a:xfrm>
            <a:off x="3370521" y="2870791"/>
            <a:ext cx="255181" cy="61668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04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9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4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6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9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1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4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6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9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1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4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65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9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1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4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65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9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15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4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65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9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15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84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65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9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15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94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965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99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15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4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65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9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115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14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65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19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215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240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265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911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Total Perceptible Water </a:t>
            </a:r>
            <a:br>
              <a:rPr lang="en-US" dirty="0" smtClean="0"/>
            </a:br>
            <a:r>
              <a:rPr lang="en-US" sz="3600" i="1" dirty="0" smtClean="0">
                <a:solidFill>
                  <a:srgbClr val="00FFFF"/>
                </a:solidFill>
              </a:rPr>
              <a:t>Loop Starts December 18, 2010</a:t>
            </a:r>
            <a:br>
              <a:rPr lang="en-US" sz="3600" i="1" dirty="0" smtClean="0">
                <a:solidFill>
                  <a:srgbClr val="00FFFF"/>
                </a:solidFill>
              </a:rPr>
            </a:br>
            <a:r>
              <a:rPr lang="en-US" sz="3600" i="1" dirty="0" smtClean="0">
                <a:solidFill>
                  <a:srgbClr val="00FFFF"/>
                </a:solidFill>
              </a:rPr>
              <a:t>Loop Ends December 22, 2010 </a:t>
            </a:r>
            <a:endParaRPr lang="en-US" i="1" dirty="0">
              <a:solidFill>
                <a:srgbClr val="00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9" y="2209800"/>
            <a:ext cx="8511822" cy="441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073134"/>
            <a:ext cx="1727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Moisture Source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32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1875</TotalTime>
  <Words>150</Words>
  <Application>Microsoft Office PowerPoint</Application>
  <PresentationFormat>On-screen Show (4:3)</PresentationFormat>
  <Paragraphs>16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Lucida Sans</vt:lpstr>
      <vt:lpstr>Office Theme</vt:lpstr>
      <vt:lpstr>Data, Data, Data</vt:lpstr>
      <vt:lpstr>California gets as much rain as the  U.S. Gulf Coast gets from hurricanes</vt:lpstr>
      <vt:lpstr>PowerPoint Presentation</vt:lpstr>
      <vt:lpstr>PowerPoint Presentation</vt:lpstr>
      <vt:lpstr>PowerPoint Presentation</vt:lpstr>
      <vt:lpstr>Total Perceptible Water  Loop Starts December 18, 2010 Loop Ends December 22, 2010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Rivers: What are they and why do they matter?</dc:title>
  <dc:creator>mark.jackson</dc:creator>
  <cp:lastModifiedBy>Mark Jackson</cp:lastModifiedBy>
  <cp:revision>123</cp:revision>
  <dcterms:created xsi:type="dcterms:W3CDTF">2012-01-18T19:12:50Z</dcterms:created>
  <dcterms:modified xsi:type="dcterms:W3CDTF">2013-12-03T22:30:22Z</dcterms:modified>
</cp:coreProperties>
</file>